
<file path=[Content_Types].xml><?xml version="1.0" encoding="utf-8"?>
<Types xmlns="http://schemas.openxmlformats.org/package/2006/content-types"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docProps/app.xml" ContentType="application/vnd.openxmlformats-officedocument.extended-properties+xml"/>
  <Override PartName="/docProps/core.xml" ContentType="application/vnd.openxmlformats-package.core-properties+xml"/>
  <Override PartName="/ppt/theme/theme1.xml" ContentType="application/vnd.openxmlformats-officedocument.them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Default Extension="png" ContentType="image/png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Default Extension="jpg" ContentType="image/jpg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docProps/custom.xml" ContentType="application/vnd.openxmlformats-officedocument.custom-properties+xml"/>
</Types>
</file>

<file path=_rels/.rels><?xml version="1.0" encoding="UTF-8" standalone="yes"?>
<Relationships xmlns="http://schemas.openxmlformats.org/package/2006/relationships"><Relationship Id="rId1" Type="http://schemas.openxmlformats.org/officeDocument/2006/relationships/officeDocument" Target="ppt/presentation.xml"/><Relationship Id="rId2" Type="http://schemas.openxmlformats.org/officeDocument/2006/relationships/extended-properties" Target="docProps/app.xml"/><Relationship Id="rId3" Type="http://schemas.openxmlformats.org/package/2006/relationships/metadata/core-properties" Target="docProps/core.xml"/><Relationship Id="rId4" Type="http://schemas.openxmlformats.org/officeDocument/2006/relationships/custom-properties" Target="docProps/custom.xml"/></Relationships>
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>
  <p:sldMasterIdLst>
    <p:sldMasterId id="2147483648" r:id="rId1"/>
  </p:sldMasterIdLst>
  <p:sldIdLst>
    <p:sldId id="256" r:id="rId6"/>
    <p:sldId id="257" r:id="rId7"/>
    <p:sldId id="258" r:id="rId8"/>
    <p:sldId id="259" r:id="rId9"/>
    <p:sldId id="260" r:id="rId10"/>
    <p:sldId id="261" r:id="rId11"/>
    <p:sldId id="262" r:id="rId12"/>
    <p:sldId id="263" r:id="rId13"/>
    <p:sldId id="264" r:id="rId14"/>
    <p:sldId id="265" r:id="rId15"/>
    <p:sldId id="266" r:id="rId16"/>
    <p:sldId id="267" r:id="rId17"/>
    <p:sldId id="268" r:id="rId18"/>
    <p:sldId id="269" r:id="rId19"/>
    <p:sldId id="270" r:id="rId20"/>
    <p:sldId id="271" r:id="rId21"/>
    <p:sldId id="272" r:id="rId22"/>
    <p:sldId id="273" r:id="rId23"/>
    <p:sldId id="274" r:id="rId24"/>
    <p:sldId id="275" r:id="rId25"/>
    <p:sldId id="276" r:id="rId26"/>
    <p:sldId id="277" r:id="rId27"/>
    <p:sldId id="278" r:id="rId28"/>
    <p:sldId id="279" r:id="rId29"/>
    <p:sldId id="280" r:id="rId30"/>
    <p:sldId id="281" r:id="rId31"/>
    <p:sldId id="282" r:id="rId32"/>
    <p:sldId id="283" r:id="rId33"/>
    <p:sldId id="284" r:id="rId34"/>
    <p:sldId id="285" r:id="rId35"/>
  </p:sldIdLst>
  <p:sldSz cx="9144000" cy="6858000"/>
  <p:notesSz cx="9144000" cy="6858000"/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>
  <a:tblStyle styleId="{2D5ABB26-0587-4C30-8999-92F81FD0307C}" styleName="No Style, No Grid">
    <a:wholeTbl>
      <a:tcTxStyle>
        <a:fontRef idx="minor">
          <a:scrgbClr r="0" g="0" b="0"/>
        </a:fontRef>
        <a:schemeClr val="tx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>
              <a:noFill/>
            </a:ln>
          </a:top>
          <a:bottom>
            <a:ln>
              <a:noFill/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>
      <p:cViewPr varScale="1">
        <p:scale>
          <a:sx n="78" d="100"/>
          <a:sy n="78" d="100"/>
        </p:scale>
        <p:origin x="-1536" y="-84"/>
      </p:cViewPr>
      <p:guideLst>
        <p:guide orient="horz" pos="2880"/>
        <p:guide pos="216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8028800" cy="78028800"/>
</p:viewPr>
</file>

<file path=ppt/_rels/presentation.xml.rels><?xml version="1.0" encoding="UTF-8" standalone="yes"?>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theme" Target="theme/theme1.xml"/><Relationship Id="rId3" Type="http://schemas.openxmlformats.org/officeDocument/2006/relationships/viewProps" Target="viewProps.xml"/><Relationship Id="rId4" Type="http://schemas.openxmlformats.org/officeDocument/2006/relationships/presProps" Target="presProps.xml"/><Relationship Id="rId5" Type="http://schemas.openxmlformats.org/officeDocument/2006/relationships/tableStyles" Target="tableStyles.xml"/><Relationship Id="rId6" Type="http://schemas.openxmlformats.org/officeDocument/2006/relationships/slide" Target="slides/slide1.xml"/><Relationship Id="rId7" Type="http://schemas.openxmlformats.org/officeDocument/2006/relationships/slide" Target="slides/slide2.xml"/><Relationship Id="rId8" Type="http://schemas.openxmlformats.org/officeDocument/2006/relationships/slide" Target="slides/slide3.xml"/><Relationship Id="rId9" Type="http://schemas.openxmlformats.org/officeDocument/2006/relationships/slide" Target="slides/slide4.xml"/><Relationship Id="rId10" Type="http://schemas.openxmlformats.org/officeDocument/2006/relationships/slide" Target="slides/slide5.xml"/><Relationship Id="rId11" Type="http://schemas.openxmlformats.org/officeDocument/2006/relationships/slide" Target="slides/slide6.xml"/><Relationship Id="rId12" Type="http://schemas.openxmlformats.org/officeDocument/2006/relationships/slide" Target="slides/slide7.xml"/><Relationship Id="rId13" Type="http://schemas.openxmlformats.org/officeDocument/2006/relationships/slide" Target="slides/slide8.xml"/><Relationship Id="rId14" Type="http://schemas.openxmlformats.org/officeDocument/2006/relationships/slide" Target="slides/slide9.xml"/><Relationship Id="rId15" Type="http://schemas.openxmlformats.org/officeDocument/2006/relationships/slide" Target="slides/slide10.xml"/><Relationship Id="rId16" Type="http://schemas.openxmlformats.org/officeDocument/2006/relationships/slide" Target="slides/slide11.xml"/><Relationship Id="rId17" Type="http://schemas.openxmlformats.org/officeDocument/2006/relationships/slide" Target="slides/slide12.xml"/><Relationship Id="rId18" Type="http://schemas.openxmlformats.org/officeDocument/2006/relationships/slide" Target="slides/slide13.xml"/><Relationship Id="rId19" Type="http://schemas.openxmlformats.org/officeDocument/2006/relationships/slide" Target="slides/slide14.xml"/><Relationship Id="rId20" Type="http://schemas.openxmlformats.org/officeDocument/2006/relationships/slide" Target="slides/slide15.xml"/><Relationship Id="rId21" Type="http://schemas.openxmlformats.org/officeDocument/2006/relationships/slide" Target="slides/slide16.xml"/><Relationship Id="rId22" Type="http://schemas.openxmlformats.org/officeDocument/2006/relationships/slide" Target="slides/slide17.xml"/><Relationship Id="rId23" Type="http://schemas.openxmlformats.org/officeDocument/2006/relationships/slide" Target="slides/slide18.xml"/><Relationship Id="rId24" Type="http://schemas.openxmlformats.org/officeDocument/2006/relationships/slide" Target="slides/slide19.xml"/><Relationship Id="rId25" Type="http://schemas.openxmlformats.org/officeDocument/2006/relationships/slide" Target="slides/slide20.xml"/><Relationship Id="rId26" Type="http://schemas.openxmlformats.org/officeDocument/2006/relationships/slide" Target="slides/slide21.xml"/><Relationship Id="rId27" Type="http://schemas.openxmlformats.org/officeDocument/2006/relationships/slide" Target="slides/slide22.xml"/><Relationship Id="rId28" Type="http://schemas.openxmlformats.org/officeDocument/2006/relationships/slide" Target="slides/slide23.xml"/><Relationship Id="rId29" Type="http://schemas.openxmlformats.org/officeDocument/2006/relationships/slide" Target="slides/slide24.xml"/><Relationship Id="rId30" Type="http://schemas.openxmlformats.org/officeDocument/2006/relationships/slide" Target="slides/slide25.xml"/><Relationship Id="rId31" Type="http://schemas.openxmlformats.org/officeDocument/2006/relationships/slide" Target="slides/slide26.xml"/><Relationship Id="rId32" Type="http://schemas.openxmlformats.org/officeDocument/2006/relationships/slide" Target="slides/slide27.xml"/><Relationship Id="rId33" Type="http://schemas.openxmlformats.org/officeDocument/2006/relationships/slide" Target="slides/slide28.xml"/><Relationship Id="rId34" Type="http://schemas.openxmlformats.org/officeDocument/2006/relationships/slide" Target="slides/slide29.xml"/><Relationship Id="rId35" Type="http://schemas.openxmlformats.org/officeDocument/2006/relationships/slide" Target="slides/slide30.xml"/></Relationships>

</file>

<file path=ppt/slideLayouts/_rels/slideLayout1.xml.rels><?xml version="1.0" encoding="UTF-8" standalone="yes"?>
<Relationships xmlns="http://schemas.openxmlformats.org/package/2006/relationships"><Relationship Id="rId1" Type="http://schemas.openxmlformats.org/officeDocument/2006/relationships/slideMaster" Target="../slideMasters/slideMaster1.xml"/></Relationships>

</file>

<file path=ppt/slideLayouts/_rels/slideLayout2.xml.rels><?xml version="1.0" encoding="UTF-8" standalone="yes"?>
<Relationships xmlns="http://schemas.openxmlformats.org/package/2006/relationships"><Relationship Id="rId1" Type="http://schemas.openxmlformats.org/officeDocument/2006/relationships/slideMaster" Target="../slideMasters/slideMaster1.xml"/></Relationships>

</file>

<file path=ppt/slideLayouts/_rels/slideLayout3.xml.rels><?xml version="1.0" encoding="UTF-8" standalone="yes"?>
<Relationships xmlns="http://schemas.openxmlformats.org/package/2006/relationships"><Relationship Id="rId1" Type="http://schemas.openxmlformats.org/officeDocument/2006/relationships/slideMaster" Target="../slideMasters/slideMaster1.xml"/></Relationships>

</file>

<file path=ppt/slideLayouts/_rels/slideLayout4.xml.rels><?xml version="1.0" encoding="UTF-8" standalone="yes"?>
<Relationships xmlns="http://schemas.openxmlformats.org/package/2006/relationships"><Relationship Id="rId1" Type="http://schemas.openxmlformats.org/officeDocument/2006/relationships/slideMaster" Target="../slideMasters/slideMaster1.xml"/></Relationships>

</file>

<file path=ppt/slideLayouts/_rels/slideLayout5.xml.rels><?xml version="1.0" encoding="UTF-8" standalone="yes"?>
<Relationships xmlns="http://schemas.openxmlformats.org/package/2006/relationships"><Relationship Id="rId1" Type="http://schemas.openxmlformats.org/officeDocument/2006/relationships/slideMaster" Target="../slideMasters/slideMaster1.xml"/></Relationships>
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obj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older 2"/>
          <p:cNvSpPr>
            <a:spLocks noGrp="1"/>
          </p:cNvSpPr>
          <p:nvPr>
            <p:ph type="ctrTitle"/>
          </p:nvPr>
        </p:nvSpPr>
        <p:spPr>
          <a:xfrm>
            <a:off x="685800" y="2125980"/>
            <a:ext cx="7772400" cy="1440180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/>
            </a:lvl1pPr>
          </a:lstStyle>
          <a:p/>
        </p:txBody>
      </p:sp>
      <p:sp>
        <p:nvSpPr>
          <p:cNvPr id="3" name="Holder 3"/>
          <p:cNvSpPr>
            <a:spLocks noGrp="1"/>
          </p:cNvSpPr>
          <p:nvPr>
            <p:ph type="subTitle" idx="4"/>
          </p:nvPr>
        </p:nvSpPr>
        <p:spPr>
          <a:xfrm>
            <a:off x="1371600" y="3840480"/>
            <a:ext cx="6400800" cy="1714500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/>
            </a:lvl1pPr>
          </a:lstStyle>
          <a:p/>
        </p:txBody>
      </p:sp>
      <p:sp>
        <p:nvSpPr>
          <p:cNvPr id="4" name="Holder 4"/>
          <p:cNvSpPr>
            <a:spLocks noGrp="1"/>
          </p:cNvSpPr>
          <p:nvPr>
            <p:ph type="ftr" idx="5" sz="quarter"/>
          </p:nvPr>
        </p:nvSpPr>
        <p:spPr/>
        <p:txBody>
          <a:bodyPr lIns="0" tIns="0" rIns="0" bIns="0"/>
          <a:lstStyle>
            <a:lvl1pPr algn="ct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/>
        </p:txBody>
      </p:sp>
      <p:sp>
        <p:nvSpPr>
          <p:cNvPr id="5" name="Holder 5"/>
          <p:cNvSpPr>
            <a:spLocks noGrp="1"/>
          </p:cNvSpPr>
          <p:nvPr>
            <p:ph type="dt" idx="6" sz="half"/>
          </p:nvPr>
        </p:nvSpPr>
        <p:spPr/>
        <p:txBody>
          <a:bodyPr lIns="0" tIns="0" rIns="0" bIns="0"/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/>
            </a:fld>
          </a:p>
        </p:txBody>
      </p:sp>
      <p:sp>
        <p:nvSpPr>
          <p:cNvPr id="6" name="Holder 6"/>
          <p:cNvSpPr>
            <a:spLocks noGrp="1"/>
          </p:cNvSpPr>
          <p:nvPr>
            <p:ph type="sldNum" idx="7" sz="quarter"/>
          </p:nvPr>
        </p:nvSpPr>
        <p:spPr/>
        <p:txBody>
          <a:bodyPr lIns="0" tIns="0" rIns="0" bIns="0"/>
          <a:lstStyle>
            <a:lvl1pPr algn="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t>#</a:t>
            </a:fld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obj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older 2"/>
          <p:cNvSpPr>
            <a:spLocks noGrp="1"/>
          </p:cNvSpPr>
          <p:nvPr>
            <p:ph type="title"/>
          </p:nvPr>
        </p:nvSpPr>
        <p:spPr/>
        <p:txBody>
          <a:bodyPr lIns="0" tIns="0" rIns="0" bIns="0"/>
          <a:lstStyle>
            <a:lvl1pPr>
              <a:defRPr sz="4400" b="1" i="0" u="heavy">
                <a:solidFill>
                  <a:srgbClr val="92D050"/>
                </a:solidFill>
                <a:latin typeface="Calibri"/>
                <a:cs typeface="Calibri"/>
              </a:defRPr>
            </a:lvl1pPr>
          </a:lstStyle>
          <a:p/>
        </p:txBody>
      </p:sp>
      <p:sp>
        <p:nvSpPr>
          <p:cNvPr id="3" name="Holder 3"/>
          <p:cNvSpPr>
            <a:spLocks noGrp="1"/>
          </p:cNvSpPr>
          <p:nvPr>
            <p:ph type="body" idx="1"/>
          </p:nvPr>
        </p:nvSpPr>
        <p:spPr/>
        <p:txBody>
          <a:bodyPr lIns="0" tIns="0" rIns="0" bIns="0"/>
          <a:lstStyle>
            <a:lvl1pPr>
              <a:defRPr b="0" i="0">
                <a:solidFill>
                  <a:schemeClr val="tx1"/>
                </a:solidFill>
              </a:defRPr>
            </a:lvl1pPr>
          </a:lstStyle>
          <a:p/>
        </p:txBody>
      </p:sp>
      <p:sp>
        <p:nvSpPr>
          <p:cNvPr id="4" name="Holder 4"/>
          <p:cNvSpPr>
            <a:spLocks noGrp="1"/>
          </p:cNvSpPr>
          <p:nvPr>
            <p:ph type="ftr" idx="5" sz="quarter"/>
          </p:nvPr>
        </p:nvSpPr>
        <p:spPr/>
        <p:txBody>
          <a:bodyPr lIns="0" tIns="0" rIns="0" bIns="0"/>
          <a:lstStyle>
            <a:lvl1pPr algn="ct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/>
        </p:txBody>
      </p:sp>
      <p:sp>
        <p:nvSpPr>
          <p:cNvPr id="5" name="Holder 5"/>
          <p:cNvSpPr>
            <a:spLocks noGrp="1"/>
          </p:cNvSpPr>
          <p:nvPr>
            <p:ph type="dt" idx="6" sz="half"/>
          </p:nvPr>
        </p:nvSpPr>
        <p:spPr/>
        <p:txBody>
          <a:bodyPr lIns="0" tIns="0" rIns="0" bIns="0"/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/>
            </a:fld>
          </a:p>
        </p:txBody>
      </p:sp>
      <p:sp>
        <p:nvSpPr>
          <p:cNvPr id="6" name="Holder 6"/>
          <p:cNvSpPr>
            <a:spLocks noGrp="1"/>
          </p:cNvSpPr>
          <p:nvPr>
            <p:ph type="sldNum" idx="7" sz="quarter"/>
          </p:nvPr>
        </p:nvSpPr>
        <p:spPr/>
        <p:txBody>
          <a:bodyPr lIns="0" tIns="0" rIns="0" bIns="0"/>
          <a:lstStyle>
            <a:lvl1pPr algn="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t>#</a:t>
            </a:fld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obj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older 2"/>
          <p:cNvSpPr>
            <a:spLocks noGrp="1"/>
          </p:cNvSpPr>
          <p:nvPr>
            <p:ph type="title"/>
          </p:nvPr>
        </p:nvSpPr>
        <p:spPr/>
        <p:txBody>
          <a:bodyPr lIns="0" tIns="0" rIns="0" bIns="0"/>
          <a:lstStyle>
            <a:lvl1pPr>
              <a:defRPr sz="4400" b="1" i="0" u="heavy">
                <a:solidFill>
                  <a:srgbClr val="92D050"/>
                </a:solidFill>
                <a:latin typeface="Calibri"/>
                <a:cs typeface="Calibri"/>
              </a:defRPr>
            </a:lvl1pPr>
          </a:lstStyle>
          <a:p/>
        </p:txBody>
      </p:sp>
      <p:sp>
        <p:nvSpPr>
          <p:cNvPr id="3" name="Holder 3"/>
          <p:cNvSpPr>
            <a:spLocks noGrp="1"/>
          </p:cNvSpPr>
          <p:nvPr>
            <p:ph idx="2" sz="half"/>
          </p:nvPr>
        </p:nvSpPr>
        <p:spPr>
          <a:xfrm>
            <a:off x="457200" y="1577340"/>
            <a:ext cx="3977640" cy="4526280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/>
            </a:lvl1pPr>
          </a:lstStyle>
          <a:p/>
        </p:txBody>
      </p:sp>
      <p:sp>
        <p:nvSpPr>
          <p:cNvPr id="4" name="Holder 4"/>
          <p:cNvSpPr>
            <a:spLocks noGrp="1"/>
          </p:cNvSpPr>
          <p:nvPr>
            <p:ph idx="3" sz="half"/>
          </p:nvPr>
        </p:nvSpPr>
        <p:spPr>
          <a:xfrm>
            <a:off x="4709160" y="1577340"/>
            <a:ext cx="3977640" cy="4526280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/>
            </a:lvl1pPr>
          </a:lstStyle>
          <a:p/>
        </p:txBody>
      </p:sp>
      <p:sp>
        <p:nvSpPr>
          <p:cNvPr id="5" name="Holder 5"/>
          <p:cNvSpPr>
            <a:spLocks noGrp="1"/>
          </p:cNvSpPr>
          <p:nvPr>
            <p:ph type="ftr" idx="5" sz="quarter"/>
          </p:nvPr>
        </p:nvSpPr>
        <p:spPr/>
        <p:txBody>
          <a:bodyPr lIns="0" tIns="0" rIns="0" bIns="0"/>
          <a:lstStyle>
            <a:lvl1pPr algn="ct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/>
        </p:txBody>
      </p:sp>
      <p:sp>
        <p:nvSpPr>
          <p:cNvPr id="6" name="Holder 6"/>
          <p:cNvSpPr>
            <a:spLocks noGrp="1"/>
          </p:cNvSpPr>
          <p:nvPr>
            <p:ph type="dt" idx="6" sz="half"/>
          </p:nvPr>
        </p:nvSpPr>
        <p:spPr/>
        <p:txBody>
          <a:bodyPr lIns="0" tIns="0" rIns="0" bIns="0"/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/>
            </a:fld>
          </a:p>
        </p:txBody>
      </p:sp>
      <p:sp>
        <p:nvSpPr>
          <p:cNvPr id="7" name="Holder 7"/>
          <p:cNvSpPr>
            <a:spLocks noGrp="1"/>
          </p:cNvSpPr>
          <p:nvPr>
            <p:ph type="sldNum" idx="7" sz="quarter"/>
          </p:nvPr>
        </p:nvSpPr>
        <p:spPr/>
        <p:txBody>
          <a:bodyPr lIns="0" tIns="0" rIns="0" bIns="0"/>
          <a:lstStyle>
            <a:lvl1pPr algn="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t>#</a:t>
            </a:fld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obj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older 2"/>
          <p:cNvSpPr>
            <a:spLocks noGrp="1"/>
          </p:cNvSpPr>
          <p:nvPr>
            <p:ph type="title"/>
          </p:nvPr>
        </p:nvSpPr>
        <p:spPr/>
        <p:txBody>
          <a:bodyPr lIns="0" tIns="0" rIns="0" bIns="0"/>
          <a:lstStyle>
            <a:lvl1pPr>
              <a:defRPr sz="4400" b="1" i="0" u="heavy">
                <a:solidFill>
                  <a:srgbClr val="92D050"/>
                </a:solidFill>
                <a:latin typeface="Calibri"/>
                <a:cs typeface="Calibri"/>
              </a:defRPr>
            </a:lvl1pPr>
          </a:lstStyle>
          <a:p/>
        </p:txBody>
      </p:sp>
      <p:sp>
        <p:nvSpPr>
          <p:cNvPr id="3" name="Holder 3"/>
          <p:cNvSpPr>
            <a:spLocks noGrp="1"/>
          </p:cNvSpPr>
          <p:nvPr>
            <p:ph type="ftr" idx="5" sz="quarter"/>
          </p:nvPr>
        </p:nvSpPr>
        <p:spPr/>
        <p:txBody>
          <a:bodyPr lIns="0" tIns="0" rIns="0" bIns="0"/>
          <a:lstStyle>
            <a:lvl1pPr algn="ct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/>
        </p:txBody>
      </p:sp>
      <p:sp>
        <p:nvSpPr>
          <p:cNvPr id="4" name="Holder 4"/>
          <p:cNvSpPr>
            <a:spLocks noGrp="1"/>
          </p:cNvSpPr>
          <p:nvPr>
            <p:ph type="dt" idx="6" sz="half"/>
          </p:nvPr>
        </p:nvSpPr>
        <p:spPr/>
        <p:txBody>
          <a:bodyPr lIns="0" tIns="0" rIns="0" bIns="0"/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/>
            </a:fld>
          </a:p>
        </p:txBody>
      </p:sp>
      <p:sp>
        <p:nvSpPr>
          <p:cNvPr id="5" name="Holder 5"/>
          <p:cNvSpPr>
            <a:spLocks noGrp="1"/>
          </p:cNvSpPr>
          <p:nvPr>
            <p:ph type="sldNum" idx="7" sz="quarter"/>
          </p:nvPr>
        </p:nvSpPr>
        <p:spPr/>
        <p:txBody>
          <a:bodyPr lIns="0" tIns="0" rIns="0" bIns="0"/>
          <a:lstStyle>
            <a:lvl1pPr algn="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t>#</a:t>
            </a:fld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obj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older 2"/>
          <p:cNvSpPr>
            <a:spLocks noGrp="1"/>
          </p:cNvSpPr>
          <p:nvPr>
            <p:ph type="ftr" idx="5" sz="quarter"/>
          </p:nvPr>
        </p:nvSpPr>
        <p:spPr/>
        <p:txBody>
          <a:bodyPr lIns="0" tIns="0" rIns="0" bIns="0"/>
          <a:lstStyle>
            <a:lvl1pPr algn="ct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/>
        </p:txBody>
      </p:sp>
      <p:sp>
        <p:nvSpPr>
          <p:cNvPr id="3" name="Holder 3"/>
          <p:cNvSpPr>
            <a:spLocks noGrp="1"/>
          </p:cNvSpPr>
          <p:nvPr>
            <p:ph type="dt" idx="6" sz="half"/>
          </p:nvPr>
        </p:nvSpPr>
        <p:spPr/>
        <p:txBody>
          <a:bodyPr lIns="0" tIns="0" rIns="0" bIns="0"/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/>
            </a:fld>
          </a:p>
        </p:txBody>
      </p:sp>
      <p:sp>
        <p:nvSpPr>
          <p:cNvPr id="4" name="Holder 4"/>
          <p:cNvSpPr>
            <a:spLocks noGrp="1"/>
          </p:cNvSpPr>
          <p:nvPr>
            <p:ph type="sldNum" idx="7" sz="quarter"/>
          </p:nvPr>
        </p:nvSpPr>
        <p:spPr/>
        <p:txBody>
          <a:bodyPr lIns="0" tIns="0" rIns="0" bIns="0"/>
          <a:lstStyle>
            <a:lvl1pPr algn="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t>#</a:t>
            </a:fld>
          </a:p>
        </p:txBody>
      </p:sp>
    </p:spTree>
  </p:cSld>
  <p:clrMapOvr>
    <a:masterClrMapping/>
  </p:clrMapOvr>
</p:sldLayout>
</file>

<file path=ppt/slideMasters/_rels/slideMaster1.xml.rels><?xml version="1.0" encoding="UTF-8" standalone="yes"?>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5" Type="http://schemas.openxmlformats.org/officeDocument/2006/relationships/slideLayout" Target="../slideLayouts/slideLayout5.xml"/><Relationship Id="rId6" Type="http://schemas.openxmlformats.org/officeDocument/2006/relationships/theme" Target="../theme/theme1.xml"/></Relationships>
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older 2"/>
          <p:cNvSpPr>
            <a:spLocks noGrp="1"/>
          </p:cNvSpPr>
          <p:nvPr>
            <p:ph type="title"/>
          </p:nvPr>
        </p:nvSpPr>
        <p:spPr>
          <a:xfrm>
            <a:off x="3108197" y="461899"/>
            <a:ext cx="2927604" cy="696594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 sz="4400" b="1" i="0" u="heavy">
                <a:solidFill>
                  <a:srgbClr val="92D050"/>
                </a:solidFill>
                <a:latin typeface="Calibri"/>
                <a:cs typeface="Calibri"/>
              </a:defRPr>
            </a:lvl1pPr>
          </a:lstStyle>
          <a:p/>
        </p:txBody>
      </p:sp>
      <p:sp>
        <p:nvSpPr>
          <p:cNvPr id="3" name="Holder 3"/>
          <p:cNvSpPr>
            <a:spLocks noGrp="1"/>
          </p:cNvSpPr>
          <p:nvPr>
            <p:ph type="body" idx="1"/>
          </p:nvPr>
        </p:nvSpPr>
        <p:spPr>
          <a:xfrm>
            <a:off x="535940" y="1509941"/>
            <a:ext cx="8072119" cy="1782445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 b="0" i="0">
                <a:solidFill>
                  <a:schemeClr val="tx1"/>
                </a:solidFill>
              </a:defRPr>
            </a:lvl1pPr>
          </a:lstStyle>
          <a:p/>
        </p:txBody>
      </p:sp>
      <p:sp>
        <p:nvSpPr>
          <p:cNvPr id="4" name="Holder 4"/>
          <p:cNvSpPr>
            <a:spLocks noGrp="1"/>
          </p:cNvSpPr>
          <p:nvPr>
            <p:ph type="ftr" idx="5" sz="quarter"/>
          </p:nvPr>
        </p:nvSpPr>
        <p:spPr>
          <a:xfrm>
            <a:off x="3108960" y="6377940"/>
            <a:ext cx="2926080" cy="342900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 algn="ct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/>
        </p:txBody>
      </p:sp>
      <p:sp>
        <p:nvSpPr>
          <p:cNvPr id="5" name="Holder 5"/>
          <p:cNvSpPr>
            <a:spLocks noGrp="1"/>
          </p:cNvSpPr>
          <p:nvPr>
            <p:ph type="dt" idx="6" sz="half"/>
          </p:nvPr>
        </p:nvSpPr>
        <p:spPr>
          <a:xfrm>
            <a:off x="457200" y="6377940"/>
            <a:ext cx="2103120" cy="342900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/>
            </a:fld>
          </a:p>
        </p:txBody>
      </p:sp>
      <p:sp>
        <p:nvSpPr>
          <p:cNvPr id="6" name="Holder 6"/>
          <p:cNvSpPr>
            <a:spLocks noGrp="1"/>
          </p:cNvSpPr>
          <p:nvPr>
            <p:ph type="sldNum" idx="7" sz="quarter"/>
          </p:nvPr>
        </p:nvSpPr>
        <p:spPr>
          <a:xfrm>
            <a:off x="6583680" y="6377940"/>
            <a:ext cx="2103120" cy="342900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 algn="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t>#</a:t>
            </a:fld>
          </a:p>
        </p:txBody>
      </p:sp>
    </p:spTree>
  </p:cSld>
  <p:clrMap folHlink="folHlink" hlink="hlink" accent1="accent1" accent2="accent2" accent3="accent3" accent4="accent4" accent5="accent5" accent6="accent6" tx2="dk2" bg2="lt2" tx1="dk1" bg1="lt1"/>
  <p:sldLayoutIdLst>
    <p:sldLayoutId id="2147483661" r:id="rId1"/>
    <p:sldLayoutId id="2147483662" r:id="rId2"/>
    <p:sldLayoutId id="2147483663" r:id="rId3"/>
    <p:sldLayoutId id="2147483664" r:id="rId4"/>
    <p:sldLayoutId id="2147483665" r:id="rId5"/>
  </p:sldLayoutIdLst>
  <p:txStyles>
    <p:titleStyle>
      <a:lvl1pPr>
        <a:defRPr>
          <a:latin typeface="+mj-lt"/>
          <a:ea typeface="+mj-ea"/>
          <a:cs typeface="+mj-cs"/>
        </a:defRPr>
      </a:lvl1pPr>
    </p:titleStyle>
    <p:bodyStyle>
      <a:lvl1pPr marL="0">
        <a:defRPr>
          <a:latin typeface="+mn-lt"/>
          <a:ea typeface="+mn-ea"/>
          <a:cs typeface="+mn-cs"/>
        </a:defRPr>
      </a:lvl1pPr>
      <a:lvl2pPr marL="457200">
        <a:defRPr>
          <a:latin typeface="+mn-lt"/>
          <a:ea typeface="+mn-ea"/>
          <a:cs typeface="+mn-cs"/>
        </a:defRPr>
      </a:lvl2pPr>
      <a:lvl3pPr marL="914400">
        <a:defRPr>
          <a:latin typeface="+mn-lt"/>
          <a:ea typeface="+mn-ea"/>
          <a:cs typeface="+mn-cs"/>
        </a:defRPr>
      </a:lvl3pPr>
      <a:lvl4pPr marL="1371600">
        <a:defRPr>
          <a:latin typeface="+mn-lt"/>
          <a:ea typeface="+mn-ea"/>
          <a:cs typeface="+mn-cs"/>
        </a:defRPr>
      </a:lvl4pPr>
      <a:lvl5pPr marL="1828800">
        <a:defRPr>
          <a:latin typeface="+mn-lt"/>
          <a:ea typeface="+mn-ea"/>
          <a:cs typeface="+mn-cs"/>
        </a:defRPr>
      </a:lvl5pPr>
      <a:lvl6pPr marL="2286000">
        <a:defRPr>
          <a:latin typeface="+mn-lt"/>
          <a:ea typeface="+mn-ea"/>
          <a:cs typeface="+mn-cs"/>
        </a:defRPr>
      </a:lvl6pPr>
      <a:lvl7pPr marL="2743200">
        <a:defRPr>
          <a:latin typeface="+mn-lt"/>
          <a:ea typeface="+mn-ea"/>
          <a:cs typeface="+mn-cs"/>
        </a:defRPr>
      </a:lvl7pPr>
      <a:lvl8pPr marL="3200400">
        <a:defRPr>
          <a:latin typeface="+mn-lt"/>
          <a:ea typeface="+mn-ea"/>
          <a:cs typeface="+mn-cs"/>
        </a:defRPr>
      </a:lvl8pPr>
      <a:lvl9pPr marL="3657600">
        <a:defRPr>
          <a:latin typeface="+mn-lt"/>
          <a:ea typeface="+mn-ea"/>
          <a:cs typeface="+mn-cs"/>
        </a:defRPr>
      </a:lvl9pPr>
    </p:bodyStyle>
    <p:otherStyle>
      <a:lvl1pPr marL="0">
        <a:defRPr>
          <a:latin typeface="+mn-lt"/>
          <a:ea typeface="+mn-ea"/>
          <a:cs typeface="+mn-cs"/>
        </a:defRPr>
      </a:lvl1pPr>
      <a:lvl2pPr marL="457200">
        <a:defRPr>
          <a:latin typeface="+mn-lt"/>
          <a:ea typeface="+mn-ea"/>
          <a:cs typeface="+mn-cs"/>
        </a:defRPr>
      </a:lvl2pPr>
      <a:lvl3pPr marL="914400">
        <a:defRPr>
          <a:latin typeface="+mn-lt"/>
          <a:ea typeface="+mn-ea"/>
          <a:cs typeface="+mn-cs"/>
        </a:defRPr>
      </a:lvl3pPr>
      <a:lvl4pPr marL="1371600">
        <a:defRPr>
          <a:latin typeface="+mn-lt"/>
          <a:ea typeface="+mn-ea"/>
          <a:cs typeface="+mn-cs"/>
        </a:defRPr>
      </a:lvl4pPr>
      <a:lvl5pPr marL="1828800">
        <a:defRPr>
          <a:latin typeface="+mn-lt"/>
          <a:ea typeface="+mn-ea"/>
          <a:cs typeface="+mn-cs"/>
        </a:defRPr>
      </a:lvl5pPr>
      <a:lvl6pPr marL="2286000">
        <a:defRPr>
          <a:latin typeface="+mn-lt"/>
          <a:ea typeface="+mn-ea"/>
          <a:cs typeface="+mn-cs"/>
        </a:defRPr>
      </a:lvl6pPr>
      <a:lvl7pPr marL="2743200">
        <a:defRPr>
          <a:latin typeface="+mn-lt"/>
          <a:ea typeface="+mn-ea"/>
          <a:cs typeface="+mn-cs"/>
        </a:defRPr>
      </a:lvl7pPr>
      <a:lvl8pPr marL="3200400">
        <a:defRPr>
          <a:latin typeface="+mn-lt"/>
          <a:ea typeface="+mn-ea"/>
          <a:cs typeface="+mn-cs"/>
        </a:defRPr>
      </a:lvl8pPr>
      <a:lvl9pPr marL="3657600">
        <a:defRPr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
<Relationships xmlns="http://schemas.openxmlformats.org/package/2006/relationships"><Relationship Id="rId1" Type="http://schemas.openxmlformats.org/officeDocument/2006/relationships/slideLayout" Target="../slideLayouts/slideLayout2.xml"/></Relationships>

</file>

<file path=ppt/slides/_rels/slide2.xml.rels><?xml version="1.0" encoding="UTF-8" standalone="yes"?>
<Relationships xmlns="http://schemas.openxmlformats.org/package/2006/relationships"><Relationship Id="rId1" Type="http://schemas.openxmlformats.org/officeDocument/2006/relationships/slideLayout" Target="../slideLayouts/slideLayout2.xml"/></Relationships>

</file>

<file path=ppt/slides/_rels/slide3.xml.rels><?xml version="1.0" encoding="UTF-8" standalone="yes"?>
<Relationships xmlns="http://schemas.openxmlformats.org/package/2006/relationships"><Relationship Id="rId1" Type="http://schemas.openxmlformats.org/officeDocument/2006/relationships/slideLayout" Target="../slideLayouts/slideLayout5.xml"/></Relationships>

</file>

<file path=ppt/slides/_rels/slide4.xml.rels><?xml version="1.0" encoding="UTF-8" standalone="yes"?>
<Relationships xmlns="http://schemas.openxmlformats.org/package/2006/relationships"><Relationship Id="rId1" Type="http://schemas.openxmlformats.org/officeDocument/2006/relationships/slideLayout" Target="../slideLayouts/slideLayout5.xml"/></Relationships>

</file>

<file path=ppt/slides/_rels/slide5.xml.rels><?xml version="1.0" encoding="UTF-8" standalone="yes"?>
<Relationships xmlns="http://schemas.openxmlformats.org/package/2006/relationships"><Relationship Id="rId1" Type="http://schemas.openxmlformats.org/officeDocument/2006/relationships/slideLayout" Target="../slideLayouts/slideLayout2.xml"/></Relationships>

</file>

<file path=ppt/slides/_rels/slide6.xml.rels><?xml version="1.0" encoding="UTF-8" standalone="yes"?>
<Relationships xmlns="http://schemas.openxmlformats.org/package/2006/relationships"><Relationship Id="rId1" Type="http://schemas.openxmlformats.org/officeDocument/2006/relationships/slideLayout" Target="../slideLayouts/slideLayout5.xml"/></Relationships>

</file>

<file path=ppt/slides/_rels/slide7.xml.rels><?xml version="1.0" encoding="UTF-8" standalone="yes"?>
<Relationships xmlns="http://schemas.openxmlformats.org/package/2006/relationships"><Relationship Id="rId1" Type="http://schemas.openxmlformats.org/officeDocument/2006/relationships/slideLayout" Target="../slideLayouts/slideLayout4.xml"/><Relationship Id="rId2" Type="http://schemas.openxmlformats.org/officeDocument/2006/relationships/image" Target="../media/image1.png"/></Relationships>

</file>

<file path=ppt/slides/_rels/slide8.xml.rels><?xml version="1.0" encoding="UTF-8" standalone="yes"?>
<Relationships xmlns="http://schemas.openxmlformats.org/package/2006/relationships"><Relationship Id="rId1" Type="http://schemas.openxmlformats.org/officeDocument/2006/relationships/slideLayout" Target="../slideLayouts/slideLayout5.xml"/></Relationships>

</file>

<file path=ppt/slides/_rels/slide9.xml.rels><?xml version="1.0" encoding="UTF-8" standalone="yes"?>
<Relationships xmlns="http://schemas.openxmlformats.org/package/2006/relationships"><Relationship Id="rId1" Type="http://schemas.openxmlformats.org/officeDocument/2006/relationships/slideLayout" Target="../slideLayouts/slideLayout2.xml"/></Relationships>

</file>

<file path=ppt/slides/_rels/slide10.xml.rels><?xml version="1.0" encoding="UTF-8" standalone="yes"?>
<Relationships xmlns="http://schemas.openxmlformats.org/package/2006/relationships"><Relationship Id="rId1" Type="http://schemas.openxmlformats.org/officeDocument/2006/relationships/slideLayout" Target="../slideLayouts/slideLayout5.xml"/><Relationship Id="rId2" Type="http://schemas.openxmlformats.org/officeDocument/2006/relationships/image" Target="../media/image2.jpg"/></Relationships>

</file>

<file path=ppt/slides/_rels/slide11.xml.rels><?xml version="1.0" encoding="UTF-8" standalone="yes"?>
<Relationships xmlns="http://schemas.openxmlformats.org/package/2006/relationships"><Relationship Id="rId1" Type="http://schemas.openxmlformats.org/officeDocument/2006/relationships/slideLayout" Target="../slideLayouts/slideLayout5.xml"/><Relationship Id="rId2" Type="http://schemas.openxmlformats.org/officeDocument/2006/relationships/image" Target="../media/image3.jpg"/></Relationships>

</file>

<file path=ppt/slides/_rels/slide12.xml.rels><?xml version="1.0" encoding="UTF-8" standalone="yes"?>
<Relationships xmlns="http://schemas.openxmlformats.org/package/2006/relationships"><Relationship Id="rId1" Type="http://schemas.openxmlformats.org/officeDocument/2006/relationships/slideLayout" Target="../slideLayouts/slideLayout5.xml"/></Relationships>

</file>

<file path=ppt/slides/_rels/slide13.xml.rels><?xml version="1.0" encoding="UTF-8" standalone="yes"?>
<Relationships xmlns="http://schemas.openxmlformats.org/package/2006/relationships"><Relationship Id="rId1" Type="http://schemas.openxmlformats.org/officeDocument/2006/relationships/slideLayout" Target="../slideLayouts/slideLayout5.xml"/><Relationship Id="rId2" Type="http://schemas.openxmlformats.org/officeDocument/2006/relationships/image" Target="../media/image4.jpg"/><Relationship Id="rId3" Type="http://schemas.openxmlformats.org/officeDocument/2006/relationships/image" Target="../media/image5.jpg"/></Relationships>

</file>

<file path=ppt/slides/_rels/slide14.xml.rels><?xml version="1.0" encoding="UTF-8" standalone="yes"?>
<Relationships xmlns="http://schemas.openxmlformats.org/package/2006/relationships"><Relationship Id="rId1" Type="http://schemas.openxmlformats.org/officeDocument/2006/relationships/slideLayout" Target="../slideLayouts/slideLayout5.xml"/><Relationship Id="rId2" Type="http://schemas.openxmlformats.org/officeDocument/2006/relationships/image" Target="../media/image6.jpg"/></Relationships>

</file>

<file path=ppt/slides/_rels/slide15.xml.rels><?xml version="1.0" encoding="UTF-8" standalone="yes"?>
<Relationships xmlns="http://schemas.openxmlformats.org/package/2006/relationships"><Relationship Id="rId1" Type="http://schemas.openxmlformats.org/officeDocument/2006/relationships/slideLayout" Target="../slideLayouts/slideLayout5.xml"/></Relationships>

</file>

<file path=ppt/slides/_rels/slide16.xml.rels><?xml version="1.0" encoding="UTF-8" standalone="yes"?>
<Relationships xmlns="http://schemas.openxmlformats.org/package/2006/relationships"><Relationship Id="rId1" Type="http://schemas.openxmlformats.org/officeDocument/2006/relationships/slideLayout" Target="../slideLayouts/slideLayout5.xml"/><Relationship Id="rId2" Type="http://schemas.openxmlformats.org/officeDocument/2006/relationships/image" Target="../media/image7.png"/></Relationships>

</file>

<file path=ppt/slides/_rels/slide17.xml.rels><?xml version="1.0" encoding="UTF-8" standalone="yes"?>
<Relationships xmlns="http://schemas.openxmlformats.org/package/2006/relationships"><Relationship Id="rId1" Type="http://schemas.openxmlformats.org/officeDocument/2006/relationships/slideLayout" Target="../slideLayouts/slideLayout2.xml"/></Relationships>

</file>

<file path=ppt/slides/_rels/slide18.xml.rels><?xml version="1.0" encoding="UTF-8" standalone="yes"?>
<Relationships xmlns="http://schemas.openxmlformats.org/package/2006/relationships"><Relationship Id="rId1" Type="http://schemas.openxmlformats.org/officeDocument/2006/relationships/slideLayout" Target="../slideLayouts/slideLayout2.xml"/></Relationships>

</file>

<file path=ppt/slides/_rels/slide19.xml.rels><?xml version="1.0" encoding="UTF-8" standalone="yes"?>
<Relationships xmlns="http://schemas.openxmlformats.org/package/2006/relationships"><Relationship Id="rId1" Type="http://schemas.openxmlformats.org/officeDocument/2006/relationships/slideLayout" Target="../slideLayouts/slideLayout5.xml"/></Relationships>

</file>

<file path=ppt/slides/_rels/slide20.xml.rels><?xml version="1.0" encoding="UTF-8" standalone="yes"?>
<Relationships xmlns="http://schemas.openxmlformats.org/package/2006/relationships"><Relationship Id="rId1" Type="http://schemas.openxmlformats.org/officeDocument/2006/relationships/slideLayout" Target="../slideLayouts/slideLayout2.xml"/></Relationships>

</file>

<file path=ppt/slides/_rels/slide21.xml.rels><?xml version="1.0" encoding="UTF-8" standalone="yes"?>
<Relationships xmlns="http://schemas.openxmlformats.org/package/2006/relationships"><Relationship Id="rId1" Type="http://schemas.openxmlformats.org/officeDocument/2006/relationships/slideLayout" Target="../slideLayouts/slideLayout2.xml"/></Relationships>

</file>

<file path=ppt/slides/_rels/slide22.xml.rels><?xml version="1.0" encoding="UTF-8" standalone="yes"?>
<Relationships xmlns="http://schemas.openxmlformats.org/package/2006/relationships"><Relationship Id="rId1" Type="http://schemas.openxmlformats.org/officeDocument/2006/relationships/slideLayout" Target="../slideLayouts/slideLayout5.xml"/></Relationships>

</file>

<file path=ppt/slides/_rels/slide23.xml.rels><?xml version="1.0" encoding="UTF-8" standalone="yes"?>
<Relationships xmlns="http://schemas.openxmlformats.org/package/2006/relationships"><Relationship Id="rId1" Type="http://schemas.openxmlformats.org/officeDocument/2006/relationships/slideLayout" Target="../slideLayouts/slideLayout5.xml"/></Relationships>

</file>

<file path=ppt/slides/_rels/slide24.xml.rels><?xml version="1.0" encoding="UTF-8" standalone="yes"?>
<Relationships xmlns="http://schemas.openxmlformats.org/package/2006/relationships"><Relationship Id="rId1" Type="http://schemas.openxmlformats.org/officeDocument/2006/relationships/slideLayout" Target="../slideLayouts/slideLayout5.xml"/></Relationships>

</file>

<file path=ppt/slides/_rels/slide25.xml.rels><?xml version="1.0" encoding="UTF-8" standalone="yes"?>
<Relationships xmlns="http://schemas.openxmlformats.org/package/2006/relationships"><Relationship Id="rId1" Type="http://schemas.openxmlformats.org/officeDocument/2006/relationships/slideLayout" Target="../slideLayouts/slideLayout5.xml"/><Relationship Id="rId2" Type="http://schemas.openxmlformats.org/officeDocument/2006/relationships/image" Target="../media/image8.jpg"/></Relationships>

</file>

<file path=ppt/slides/_rels/slide26.xml.rels><?xml version="1.0" encoding="UTF-8" standalone="yes"?>
<Relationships xmlns="http://schemas.openxmlformats.org/package/2006/relationships"><Relationship Id="rId1" Type="http://schemas.openxmlformats.org/officeDocument/2006/relationships/slideLayout" Target="../slideLayouts/slideLayout5.xml"/></Relationships>

</file>

<file path=ppt/slides/_rels/slide27.xml.rels><?xml version="1.0" encoding="UTF-8" standalone="yes"?>
<Relationships xmlns="http://schemas.openxmlformats.org/package/2006/relationships"><Relationship Id="rId1" Type="http://schemas.openxmlformats.org/officeDocument/2006/relationships/slideLayout" Target="../slideLayouts/slideLayout5.xml"/></Relationships>

</file>

<file path=ppt/slides/_rels/slide28.xml.rels><?xml version="1.0" encoding="UTF-8" standalone="yes"?>
<Relationships xmlns="http://schemas.openxmlformats.org/package/2006/relationships"><Relationship Id="rId1" Type="http://schemas.openxmlformats.org/officeDocument/2006/relationships/slideLayout" Target="../slideLayouts/slideLayout2.xml"/></Relationships>

</file>

<file path=ppt/slides/_rels/slide29.xml.rels><?xml version="1.0" encoding="UTF-8" standalone="yes"?>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hyperlink" Target="http://WWW/" TargetMode="External"/></Relationships>

</file>

<file path=ppt/slides/_rels/slide30.xml.rels><?xml version="1.0" encoding="UTF-8" standalone="yes"?>
<Relationships xmlns="http://schemas.openxmlformats.org/package/2006/relationships"><Relationship Id="rId1" Type="http://schemas.openxmlformats.org/officeDocument/2006/relationships/slideLayout" Target="../slideLayouts/slideLayout4.xml"/></Relationships>
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>
            <a:spLocks noGrp="1"/>
          </p:cNvSpPr>
          <p:nvPr>
            <p:ph type="title"/>
          </p:nvPr>
        </p:nvSpPr>
        <p:spPr>
          <a:xfrm>
            <a:off x="3449573" y="461899"/>
            <a:ext cx="2242185" cy="696595"/>
          </a:xfrm>
          <a:prstGeom prst="rect"/>
        </p:spPr>
        <p:txBody>
          <a:bodyPr wrap="square" lIns="0" tIns="13335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05"/>
              </a:spcBef>
            </a:pPr>
            <a:r>
              <a:rPr dirty="0" spc="-55" i="1">
                <a:latin typeface="Calibri"/>
                <a:cs typeface="Calibri"/>
              </a:rPr>
              <a:t>C</a:t>
            </a:r>
            <a:r>
              <a:rPr dirty="0" spc="-5" i="1">
                <a:latin typeface="Calibri"/>
                <a:cs typeface="Calibri"/>
              </a:rPr>
              <a:t>ONTENT</a:t>
            </a:r>
          </a:p>
        </p:txBody>
      </p:sp>
      <p:sp>
        <p:nvSpPr>
          <p:cNvPr id="3" name="object 3"/>
          <p:cNvSpPr txBox="1"/>
          <p:nvPr/>
        </p:nvSpPr>
        <p:spPr>
          <a:xfrm>
            <a:off x="78739" y="1136991"/>
            <a:ext cx="7336790" cy="5055235"/>
          </a:xfrm>
          <a:prstGeom prst="rect">
            <a:avLst/>
          </a:prstGeom>
        </p:spPr>
        <p:txBody>
          <a:bodyPr wrap="square" lIns="0" tIns="57785" rIns="0" bIns="0" rtlCol="0" vert="horz">
            <a:spAutoFit/>
          </a:bodyPr>
          <a:lstStyle/>
          <a:p>
            <a:pPr marL="355600" indent="-342900">
              <a:lnSpc>
                <a:spcPct val="100000"/>
              </a:lnSpc>
              <a:spcBef>
                <a:spcPts val="455"/>
              </a:spcBef>
              <a:buFont typeface="Arial MT"/>
              <a:buChar char="•"/>
              <a:tabLst>
                <a:tab pos="354965" algn="l"/>
                <a:tab pos="355600" algn="l"/>
              </a:tabLst>
            </a:pPr>
            <a:r>
              <a:rPr dirty="0" sz="3000" spc="-5" b="1" i="1">
                <a:latin typeface="Calibri"/>
                <a:cs typeface="Calibri"/>
              </a:rPr>
              <a:t>INTRODUCTION</a:t>
            </a:r>
            <a:endParaRPr sz="3000">
              <a:latin typeface="Calibri"/>
              <a:cs typeface="Calibri"/>
            </a:endParaRPr>
          </a:p>
          <a:p>
            <a:pPr marL="355600" indent="-342900">
              <a:lnSpc>
                <a:spcPct val="100000"/>
              </a:lnSpc>
              <a:spcBef>
                <a:spcPts val="360"/>
              </a:spcBef>
              <a:buFont typeface="Arial MT"/>
              <a:buChar char="•"/>
              <a:tabLst>
                <a:tab pos="354965" algn="l"/>
                <a:tab pos="355600" algn="l"/>
              </a:tabLst>
            </a:pPr>
            <a:r>
              <a:rPr dirty="0" sz="3000" spc="-10" b="1" i="1">
                <a:latin typeface="Calibri"/>
                <a:cs typeface="Calibri"/>
              </a:rPr>
              <a:t>CHARACTERISTIC</a:t>
            </a:r>
            <a:r>
              <a:rPr dirty="0" sz="3000" spc="-45" b="1" i="1">
                <a:latin typeface="Calibri"/>
                <a:cs typeface="Calibri"/>
              </a:rPr>
              <a:t> </a:t>
            </a:r>
            <a:r>
              <a:rPr dirty="0" sz="3000" spc="-5" b="1" i="1">
                <a:latin typeface="Calibri"/>
                <a:cs typeface="Calibri"/>
              </a:rPr>
              <a:t>OF</a:t>
            </a:r>
            <a:r>
              <a:rPr dirty="0" sz="3000" spc="-20" b="1" i="1">
                <a:latin typeface="Calibri"/>
                <a:cs typeface="Calibri"/>
              </a:rPr>
              <a:t> </a:t>
            </a:r>
            <a:r>
              <a:rPr dirty="0" sz="3000" b="1" i="1">
                <a:latin typeface="Calibri"/>
                <a:cs typeface="Calibri"/>
              </a:rPr>
              <a:t>C4</a:t>
            </a:r>
            <a:r>
              <a:rPr dirty="0" sz="3000" spc="-35" b="1" i="1">
                <a:latin typeface="Calibri"/>
                <a:cs typeface="Calibri"/>
              </a:rPr>
              <a:t> </a:t>
            </a:r>
            <a:r>
              <a:rPr dirty="0" sz="3000" spc="-5" b="1" i="1">
                <a:latin typeface="Calibri"/>
                <a:cs typeface="Calibri"/>
              </a:rPr>
              <a:t>PLANT</a:t>
            </a:r>
            <a:endParaRPr sz="3000">
              <a:latin typeface="Calibri"/>
              <a:cs typeface="Calibri"/>
            </a:endParaRPr>
          </a:p>
          <a:p>
            <a:pPr marL="355600" indent="-342900">
              <a:lnSpc>
                <a:spcPct val="100000"/>
              </a:lnSpc>
              <a:spcBef>
                <a:spcPts val="365"/>
              </a:spcBef>
              <a:buFont typeface="Arial MT"/>
              <a:buChar char="•"/>
              <a:tabLst>
                <a:tab pos="354965" algn="l"/>
                <a:tab pos="355600" algn="l"/>
              </a:tabLst>
            </a:pPr>
            <a:r>
              <a:rPr dirty="0" sz="3000" b="1" i="1">
                <a:latin typeface="Calibri"/>
                <a:cs typeface="Calibri"/>
              </a:rPr>
              <a:t>KRANZ</a:t>
            </a:r>
            <a:r>
              <a:rPr dirty="0" sz="3000" spc="-35" b="1" i="1">
                <a:latin typeface="Calibri"/>
                <a:cs typeface="Calibri"/>
              </a:rPr>
              <a:t> </a:t>
            </a:r>
            <a:r>
              <a:rPr dirty="0" sz="3000" spc="-50" b="1" i="1">
                <a:latin typeface="Calibri"/>
                <a:cs typeface="Calibri"/>
              </a:rPr>
              <a:t>ANATOMY</a:t>
            </a:r>
            <a:endParaRPr sz="3000">
              <a:latin typeface="Calibri"/>
              <a:cs typeface="Calibri"/>
            </a:endParaRPr>
          </a:p>
          <a:p>
            <a:pPr marL="355600" indent="-342900">
              <a:lnSpc>
                <a:spcPct val="100000"/>
              </a:lnSpc>
              <a:spcBef>
                <a:spcPts val="360"/>
              </a:spcBef>
              <a:buFont typeface="Arial MT"/>
              <a:buChar char="•"/>
              <a:tabLst>
                <a:tab pos="354965" algn="l"/>
                <a:tab pos="355600" algn="l"/>
              </a:tabLst>
            </a:pPr>
            <a:r>
              <a:rPr dirty="0" sz="3000" b="1" i="1">
                <a:latin typeface="Calibri"/>
                <a:cs typeface="Calibri"/>
              </a:rPr>
              <a:t>C4</a:t>
            </a:r>
            <a:r>
              <a:rPr dirty="0" sz="3000" spc="-50" b="1" i="1">
                <a:latin typeface="Calibri"/>
                <a:cs typeface="Calibri"/>
              </a:rPr>
              <a:t> </a:t>
            </a:r>
            <a:r>
              <a:rPr dirty="0" sz="3000" spc="-120" b="1" i="1">
                <a:latin typeface="Calibri"/>
                <a:cs typeface="Calibri"/>
              </a:rPr>
              <a:t>PATHWAY</a:t>
            </a:r>
            <a:endParaRPr sz="3000">
              <a:latin typeface="Calibri"/>
              <a:cs typeface="Calibri"/>
            </a:endParaRPr>
          </a:p>
          <a:p>
            <a:pPr marL="355600" indent="-342900">
              <a:lnSpc>
                <a:spcPct val="100000"/>
              </a:lnSpc>
              <a:spcBef>
                <a:spcPts val="360"/>
              </a:spcBef>
              <a:buFont typeface="Arial MT"/>
              <a:buChar char="•"/>
              <a:tabLst>
                <a:tab pos="354965" algn="l"/>
                <a:tab pos="355600" algn="l"/>
              </a:tabLst>
            </a:pPr>
            <a:r>
              <a:rPr dirty="0" sz="3000" spc="-5" b="1" i="1">
                <a:latin typeface="Calibri"/>
                <a:cs typeface="Calibri"/>
              </a:rPr>
              <a:t>SIGNIFICANCE</a:t>
            </a:r>
            <a:r>
              <a:rPr dirty="0" sz="3000" spc="-25" b="1" i="1">
                <a:latin typeface="Calibri"/>
                <a:cs typeface="Calibri"/>
              </a:rPr>
              <a:t> </a:t>
            </a:r>
            <a:r>
              <a:rPr dirty="0" sz="3000" spc="-5" b="1" i="1">
                <a:latin typeface="Calibri"/>
                <a:cs typeface="Calibri"/>
              </a:rPr>
              <a:t>OF</a:t>
            </a:r>
            <a:r>
              <a:rPr dirty="0" sz="3000" spc="-15" b="1" i="1">
                <a:latin typeface="Calibri"/>
                <a:cs typeface="Calibri"/>
              </a:rPr>
              <a:t> </a:t>
            </a:r>
            <a:r>
              <a:rPr dirty="0" sz="3000" b="1" i="1">
                <a:latin typeface="Calibri"/>
                <a:cs typeface="Calibri"/>
              </a:rPr>
              <a:t>C4</a:t>
            </a:r>
            <a:r>
              <a:rPr dirty="0" sz="3000" spc="-30" b="1" i="1">
                <a:latin typeface="Calibri"/>
                <a:cs typeface="Calibri"/>
              </a:rPr>
              <a:t> </a:t>
            </a:r>
            <a:r>
              <a:rPr dirty="0" sz="3000" spc="-25" b="1" i="1">
                <a:latin typeface="Calibri"/>
                <a:cs typeface="Calibri"/>
              </a:rPr>
              <a:t>CYCLE</a:t>
            </a:r>
            <a:endParaRPr sz="3000">
              <a:latin typeface="Calibri"/>
              <a:cs typeface="Calibri"/>
            </a:endParaRPr>
          </a:p>
          <a:p>
            <a:pPr marL="355600" indent="-342900">
              <a:lnSpc>
                <a:spcPct val="100000"/>
              </a:lnSpc>
              <a:spcBef>
                <a:spcPts val="360"/>
              </a:spcBef>
              <a:buFont typeface="Arial MT"/>
              <a:buChar char="•"/>
              <a:tabLst>
                <a:tab pos="354965" algn="l"/>
                <a:tab pos="355600" algn="l"/>
              </a:tabLst>
            </a:pPr>
            <a:r>
              <a:rPr dirty="0" sz="3000" spc="-5" b="1" i="1">
                <a:latin typeface="Calibri"/>
                <a:cs typeface="Calibri"/>
              </a:rPr>
              <a:t>DEFFERENCE</a:t>
            </a:r>
            <a:r>
              <a:rPr dirty="0" sz="3000" spc="-25" b="1" i="1">
                <a:latin typeface="Calibri"/>
                <a:cs typeface="Calibri"/>
              </a:rPr>
              <a:t> </a:t>
            </a:r>
            <a:r>
              <a:rPr dirty="0" sz="3000" b="1" i="1">
                <a:latin typeface="Calibri"/>
                <a:cs typeface="Calibri"/>
              </a:rPr>
              <a:t>BETWEEN C3</a:t>
            </a:r>
            <a:r>
              <a:rPr dirty="0" sz="3000" spc="-15" b="1" i="1">
                <a:latin typeface="Calibri"/>
                <a:cs typeface="Calibri"/>
              </a:rPr>
              <a:t> </a:t>
            </a:r>
            <a:r>
              <a:rPr dirty="0" sz="3000" spc="-25" b="1" i="1">
                <a:latin typeface="Calibri"/>
                <a:cs typeface="Calibri"/>
              </a:rPr>
              <a:t>CYCLE</a:t>
            </a:r>
            <a:r>
              <a:rPr dirty="0" sz="3000" spc="-20" b="1" i="1">
                <a:latin typeface="Calibri"/>
                <a:cs typeface="Calibri"/>
              </a:rPr>
              <a:t> </a:t>
            </a:r>
            <a:r>
              <a:rPr dirty="0" sz="3000" b="1" i="1">
                <a:latin typeface="Calibri"/>
                <a:cs typeface="Calibri"/>
              </a:rPr>
              <a:t>&amp;</a:t>
            </a:r>
            <a:r>
              <a:rPr dirty="0" sz="3000" spc="-15" b="1" i="1">
                <a:latin typeface="Calibri"/>
                <a:cs typeface="Calibri"/>
              </a:rPr>
              <a:t> </a:t>
            </a:r>
            <a:r>
              <a:rPr dirty="0" sz="3000" b="1" i="1">
                <a:latin typeface="Calibri"/>
                <a:cs typeface="Calibri"/>
              </a:rPr>
              <a:t>C4</a:t>
            </a:r>
            <a:r>
              <a:rPr dirty="0" sz="3000" spc="-15" b="1" i="1">
                <a:latin typeface="Calibri"/>
                <a:cs typeface="Calibri"/>
              </a:rPr>
              <a:t> </a:t>
            </a:r>
            <a:r>
              <a:rPr dirty="0" sz="3000" spc="-25" b="1" i="1">
                <a:latin typeface="Calibri"/>
                <a:cs typeface="Calibri"/>
              </a:rPr>
              <a:t>CYCLE</a:t>
            </a:r>
            <a:endParaRPr sz="3000">
              <a:latin typeface="Calibri"/>
              <a:cs typeface="Calibri"/>
            </a:endParaRPr>
          </a:p>
          <a:p>
            <a:pPr marL="355600" indent="-342900">
              <a:lnSpc>
                <a:spcPct val="100000"/>
              </a:lnSpc>
              <a:spcBef>
                <a:spcPts val="360"/>
              </a:spcBef>
              <a:buFont typeface="Arial MT"/>
              <a:buChar char="•"/>
              <a:tabLst>
                <a:tab pos="354965" algn="l"/>
                <a:tab pos="355600" algn="l"/>
              </a:tabLst>
            </a:pPr>
            <a:r>
              <a:rPr dirty="0" sz="3000" spc="-60" b="1" i="1">
                <a:latin typeface="Calibri"/>
                <a:cs typeface="Calibri"/>
              </a:rPr>
              <a:t>WHAT</a:t>
            </a:r>
            <a:r>
              <a:rPr dirty="0" sz="3000" spc="-45" b="1" i="1">
                <a:latin typeface="Calibri"/>
                <a:cs typeface="Calibri"/>
              </a:rPr>
              <a:t> </a:t>
            </a:r>
            <a:r>
              <a:rPr dirty="0" sz="3000" b="1" i="1">
                <a:latin typeface="Calibri"/>
                <a:cs typeface="Calibri"/>
              </a:rPr>
              <a:t>IS</a:t>
            </a:r>
            <a:r>
              <a:rPr dirty="0" sz="3000" spc="-30" b="1" i="1">
                <a:latin typeface="Calibri"/>
                <a:cs typeface="Calibri"/>
              </a:rPr>
              <a:t> </a:t>
            </a:r>
            <a:r>
              <a:rPr dirty="0" sz="3000" b="1" i="1">
                <a:latin typeface="Calibri"/>
                <a:cs typeface="Calibri"/>
              </a:rPr>
              <a:t>CAM?</a:t>
            </a:r>
            <a:endParaRPr sz="3000">
              <a:latin typeface="Calibri"/>
              <a:cs typeface="Calibri"/>
            </a:endParaRPr>
          </a:p>
          <a:p>
            <a:pPr marL="355600" indent="-342900">
              <a:lnSpc>
                <a:spcPct val="100000"/>
              </a:lnSpc>
              <a:spcBef>
                <a:spcPts val="360"/>
              </a:spcBef>
              <a:buFont typeface="Arial MT"/>
              <a:buChar char="•"/>
              <a:tabLst>
                <a:tab pos="354965" algn="l"/>
                <a:tab pos="355600" algn="l"/>
              </a:tabLst>
            </a:pPr>
            <a:r>
              <a:rPr dirty="0" sz="3000" spc="-10" b="1" i="1">
                <a:latin typeface="Calibri"/>
                <a:cs typeface="Calibri"/>
              </a:rPr>
              <a:t>CHARECTERISTIC</a:t>
            </a:r>
            <a:r>
              <a:rPr dirty="0" sz="3000" spc="-45" b="1" i="1">
                <a:latin typeface="Calibri"/>
                <a:cs typeface="Calibri"/>
              </a:rPr>
              <a:t> </a:t>
            </a:r>
            <a:r>
              <a:rPr dirty="0" sz="3000" b="1" i="1">
                <a:latin typeface="Calibri"/>
                <a:cs typeface="Calibri"/>
              </a:rPr>
              <a:t>CAM</a:t>
            </a:r>
            <a:r>
              <a:rPr dirty="0" sz="3000" spc="-40" b="1" i="1">
                <a:latin typeface="Calibri"/>
                <a:cs typeface="Calibri"/>
              </a:rPr>
              <a:t> </a:t>
            </a:r>
            <a:r>
              <a:rPr dirty="0" sz="3000" spc="-5" b="1" i="1">
                <a:latin typeface="Calibri"/>
                <a:cs typeface="Calibri"/>
              </a:rPr>
              <a:t>PLANT</a:t>
            </a:r>
            <a:endParaRPr sz="3000">
              <a:latin typeface="Calibri"/>
              <a:cs typeface="Calibri"/>
            </a:endParaRPr>
          </a:p>
          <a:p>
            <a:pPr marL="355600" indent="-342900">
              <a:lnSpc>
                <a:spcPct val="100000"/>
              </a:lnSpc>
              <a:spcBef>
                <a:spcPts val="365"/>
              </a:spcBef>
              <a:buFont typeface="Arial MT"/>
              <a:buChar char="•"/>
              <a:tabLst>
                <a:tab pos="354965" algn="l"/>
                <a:tab pos="355600" algn="l"/>
              </a:tabLst>
            </a:pPr>
            <a:r>
              <a:rPr dirty="0" sz="3000" b="1" i="1">
                <a:latin typeface="Calibri"/>
                <a:cs typeface="Calibri"/>
              </a:rPr>
              <a:t>CAM</a:t>
            </a:r>
            <a:r>
              <a:rPr dirty="0" sz="3000" spc="-55" b="1" i="1">
                <a:latin typeface="Calibri"/>
                <a:cs typeface="Calibri"/>
              </a:rPr>
              <a:t> </a:t>
            </a:r>
            <a:r>
              <a:rPr dirty="0" sz="3000" spc="-120" b="1" i="1">
                <a:latin typeface="Calibri"/>
                <a:cs typeface="Calibri"/>
              </a:rPr>
              <a:t>PATHWAY</a:t>
            </a:r>
            <a:endParaRPr sz="3000">
              <a:latin typeface="Calibri"/>
              <a:cs typeface="Calibri"/>
            </a:endParaRPr>
          </a:p>
          <a:p>
            <a:pPr marL="355600" indent="-342900">
              <a:lnSpc>
                <a:spcPct val="100000"/>
              </a:lnSpc>
              <a:spcBef>
                <a:spcPts val="359"/>
              </a:spcBef>
              <a:buFont typeface="Arial MT"/>
              <a:buChar char="•"/>
              <a:tabLst>
                <a:tab pos="354965" algn="l"/>
                <a:tab pos="355600" algn="l"/>
              </a:tabLst>
            </a:pPr>
            <a:r>
              <a:rPr dirty="0" sz="3000" spc="-5" b="1" i="1">
                <a:latin typeface="Calibri"/>
                <a:cs typeface="Calibri"/>
              </a:rPr>
              <a:t>SIGNIFICANCE</a:t>
            </a:r>
            <a:r>
              <a:rPr dirty="0" sz="3000" spc="-20" b="1" i="1">
                <a:latin typeface="Calibri"/>
                <a:cs typeface="Calibri"/>
              </a:rPr>
              <a:t> </a:t>
            </a:r>
            <a:r>
              <a:rPr dirty="0" sz="3000" spc="-5" b="1" i="1">
                <a:latin typeface="Calibri"/>
                <a:cs typeface="Calibri"/>
              </a:rPr>
              <a:t>OF</a:t>
            </a:r>
            <a:r>
              <a:rPr dirty="0" sz="3000" spc="-20" b="1" i="1">
                <a:latin typeface="Calibri"/>
                <a:cs typeface="Calibri"/>
              </a:rPr>
              <a:t> </a:t>
            </a:r>
            <a:r>
              <a:rPr dirty="0" sz="3000" b="1" i="1">
                <a:latin typeface="Calibri"/>
                <a:cs typeface="Calibri"/>
              </a:rPr>
              <a:t>CAM</a:t>
            </a:r>
            <a:r>
              <a:rPr dirty="0" sz="3000" spc="-35" b="1" i="1">
                <a:latin typeface="Calibri"/>
                <a:cs typeface="Calibri"/>
              </a:rPr>
              <a:t> </a:t>
            </a:r>
            <a:r>
              <a:rPr dirty="0" sz="3000" spc="-120" b="1" i="1">
                <a:latin typeface="Calibri"/>
                <a:cs typeface="Calibri"/>
              </a:rPr>
              <a:t>PATHWAY</a:t>
            </a:r>
            <a:endParaRPr sz="3000">
              <a:latin typeface="Calibri"/>
              <a:cs typeface="Calibri"/>
            </a:endParaRP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>
            <a:spLocks noGrp="1"/>
          </p:cNvSpPr>
          <p:nvPr>
            <p:ph type="title"/>
          </p:nvPr>
        </p:nvSpPr>
        <p:spPr>
          <a:xfrm>
            <a:off x="2731389" y="34239"/>
            <a:ext cx="3683635" cy="697230"/>
          </a:xfrm>
          <a:prstGeom prst="rect"/>
        </p:spPr>
        <p:txBody>
          <a:bodyPr wrap="square" lIns="0" tIns="13335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05"/>
              </a:spcBef>
            </a:pPr>
            <a:r>
              <a:rPr dirty="0" i="1">
                <a:latin typeface="Calibri"/>
                <a:cs typeface="Calibri"/>
              </a:rPr>
              <a:t>INT</a:t>
            </a:r>
            <a:r>
              <a:rPr dirty="0" spc="-20" i="1">
                <a:latin typeface="Calibri"/>
                <a:cs typeface="Calibri"/>
              </a:rPr>
              <a:t>R</a:t>
            </a:r>
            <a:r>
              <a:rPr dirty="0" spc="-5" i="1">
                <a:latin typeface="Calibri"/>
                <a:cs typeface="Calibri"/>
              </a:rPr>
              <a:t>ODU</a:t>
            </a:r>
            <a:r>
              <a:rPr dirty="0" spc="15" i="1">
                <a:latin typeface="Calibri"/>
                <a:cs typeface="Calibri"/>
              </a:rPr>
              <a:t>C</a:t>
            </a:r>
            <a:r>
              <a:rPr dirty="0" spc="-5" i="1">
                <a:latin typeface="Calibri"/>
                <a:cs typeface="Calibri"/>
              </a:rPr>
              <a:t>TION</a:t>
            </a:r>
          </a:p>
        </p:txBody>
      </p:sp>
      <p:sp>
        <p:nvSpPr>
          <p:cNvPr id="3" name="object 3"/>
          <p:cNvSpPr txBox="1"/>
          <p:nvPr/>
        </p:nvSpPr>
        <p:spPr>
          <a:xfrm>
            <a:off x="78739" y="796797"/>
            <a:ext cx="8989060" cy="5977255"/>
          </a:xfrm>
          <a:prstGeom prst="rect">
            <a:avLst/>
          </a:prstGeom>
        </p:spPr>
        <p:txBody>
          <a:bodyPr wrap="square" lIns="0" tIns="61594" rIns="0" bIns="0" rtlCol="0" vert="horz">
            <a:spAutoFit/>
          </a:bodyPr>
          <a:lstStyle/>
          <a:p>
            <a:pPr algn="just" marL="355600" marR="5080" indent="-342900">
              <a:lnSpc>
                <a:spcPct val="90000"/>
              </a:lnSpc>
              <a:spcBef>
                <a:spcPts val="484"/>
              </a:spcBef>
              <a:buFont typeface="Arial MT"/>
              <a:buChar char="•"/>
              <a:tabLst>
                <a:tab pos="355600" algn="l"/>
              </a:tabLst>
            </a:pPr>
            <a:r>
              <a:rPr dirty="0" sz="3200" spc="-5" b="1" i="1">
                <a:latin typeface="Calibri"/>
                <a:cs typeface="Calibri"/>
              </a:rPr>
              <a:t>Up </a:t>
            </a:r>
            <a:r>
              <a:rPr dirty="0" sz="3200" spc="-20" b="1" i="1">
                <a:latin typeface="Calibri"/>
                <a:cs typeface="Calibri"/>
              </a:rPr>
              <a:t>to </a:t>
            </a:r>
            <a:r>
              <a:rPr dirty="0" sz="3200" spc="-5" b="1" i="1">
                <a:latin typeface="Calibri"/>
                <a:cs typeface="Calibri"/>
              </a:rPr>
              <a:t>1965, </a:t>
            </a:r>
            <a:r>
              <a:rPr dirty="0" sz="3200" b="1" i="1">
                <a:latin typeface="Calibri"/>
                <a:cs typeface="Calibri"/>
              </a:rPr>
              <a:t>it was </a:t>
            </a:r>
            <a:r>
              <a:rPr dirty="0" sz="3200" spc="-5" b="1" i="1">
                <a:latin typeface="Calibri"/>
                <a:cs typeface="Calibri"/>
              </a:rPr>
              <a:t>believed </a:t>
            </a:r>
            <a:r>
              <a:rPr dirty="0" sz="3200" b="1" i="1">
                <a:latin typeface="Calibri"/>
                <a:cs typeface="Calibri"/>
              </a:rPr>
              <a:t>that the </a:t>
            </a:r>
            <a:r>
              <a:rPr dirty="0" sz="3200" spc="-10" b="1" i="1">
                <a:latin typeface="Calibri"/>
                <a:cs typeface="Calibri"/>
              </a:rPr>
              <a:t>fixation </a:t>
            </a:r>
            <a:r>
              <a:rPr dirty="0" sz="3200" b="1" i="1">
                <a:latin typeface="Calibri"/>
                <a:cs typeface="Calibri"/>
              </a:rPr>
              <a:t>of </a:t>
            </a:r>
            <a:r>
              <a:rPr dirty="0" sz="3200" spc="-10" b="1" i="1">
                <a:latin typeface="Calibri"/>
                <a:cs typeface="Calibri"/>
              </a:rPr>
              <a:t>co</a:t>
            </a:r>
            <a:r>
              <a:rPr dirty="0" sz="1600" spc="-10" b="1" i="1">
                <a:latin typeface="Calibri"/>
                <a:cs typeface="Calibri"/>
              </a:rPr>
              <a:t>2 </a:t>
            </a:r>
            <a:r>
              <a:rPr dirty="0" sz="1600" spc="-5" b="1" i="1">
                <a:latin typeface="Calibri"/>
                <a:cs typeface="Calibri"/>
              </a:rPr>
              <a:t> </a:t>
            </a:r>
            <a:r>
              <a:rPr dirty="0" sz="3200" spc="-10" b="1" i="1">
                <a:latin typeface="Calibri"/>
                <a:cs typeface="Calibri"/>
              </a:rPr>
              <a:t>photosynthesis</a:t>
            </a:r>
            <a:r>
              <a:rPr dirty="0" sz="3200" spc="-5" b="1" i="1">
                <a:latin typeface="Calibri"/>
                <a:cs typeface="Calibri"/>
              </a:rPr>
              <a:t> </a:t>
            </a:r>
            <a:r>
              <a:rPr dirty="0" sz="3200" b="1" i="1">
                <a:latin typeface="Calibri"/>
                <a:cs typeface="Calibri"/>
              </a:rPr>
              <a:t>of</a:t>
            </a:r>
            <a:r>
              <a:rPr dirty="0" sz="3200" spc="5" b="1" i="1">
                <a:latin typeface="Calibri"/>
                <a:cs typeface="Calibri"/>
              </a:rPr>
              <a:t> </a:t>
            </a:r>
            <a:r>
              <a:rPr dirty="0" sz="3200" spc="-5" b="1" i="1">
                <a:latin typeface="Calibri"/>
                <a:cs typeface="Calibri"/>
              </a:rPr>
              <a:t>higher</a:t>
            </a:r>
            <a:r>
              <a:rPr dirty="0" sz="3200" b="1" i="1">
                <a:latin typeface="Calibri"/>
                <a:cs typeface="Calibri"/>
              </a:rPr>
              <a:t> </a:t>
            </a:r>
            <a:r>
              <a:rPr dirty="0" sz="3200" spc="-5" b="1" i="1">
                <a:latin typeface="Calibri"/>
                <a:cs typeface="Calibri"/>
              </a:rPr>
              <a:t>plants</a:t>
            </a:r>
            <a:r>
              <a:rPr dirty="0" sz="3200" b="1" i="1">
                <a:latin typeface="Calibri"/>
                <a:cs typeface="Calibri"/>
              </a:rPr>
              <a:t> </a:t>
            </a:r>
            <a:r>
              <a:rPr dirty="0" sz="3200" spc="-5" b="1" i="1">
                <a:latin typeface="Calibri"/>
                <a:cs typeface="Calibri"/>
              </a:rPr>
              <a:t>and</a:t>
            </a:r>
            <a:r>
              <a:rPr dirty="0" sz="3200" b="1" i="1">
                <a:latin typeface="Calibri"/>
                <a:cs typeface="Calibri"/>
              </a:rPr>
              <a:t> </a:t>
            </a:r>
            <a:r>
              <a:rPr dirty="0" sz="3200" spc="-5" b="1" i="1">
                <a:latin typeface="Calibri"/>
                <a:cs typeface="Calibri"/>
              </a:rPr>
              <a:t>algae</a:t>
            </a:r>
            <a:r>
              <a:rPr dirty="0" sz="3200" b="1" i="1">
                <a:latin typeface="Calibri"/>
                <a:cs typeface="Calibri"/>
              </a:rPr>
              <a:t> </a:t>
            </a:r>
            <a:r>
              <a:rPr dirty="0" sz="3200" spc="-30" b="1" i="1">
                <a:latin typeface="Calibri"/>
                <a:cs typeface="Calibri"/>
              </a:rPr>
              <a:t>takes </a:t>
            </a:r>
            <a:r>
              <a:rPr dirty="0" sz="3200" spc="-710" b="1" i="1">
                <a:latin typeface="Calibri"/>
                <a:cs typeface="Calibri"/>
              </a:rPr>
              <a:t> </a:t>
            </a:r>
            <a:r>
              <a:rPr dirty="0" sz="3200" spc="-5" b="1" i="1">
                <a:latin typeface="Calibri"/>
                <a:cs typeface="Calibri"/>
              </a:rPr>
              <a:t>place</a:t>
            </a:r>
            <a:r>
              <a:rPr dirty="0" sz="3200" b="1" i="1">
                <a:latin typeface="Calibri"/>
                <a:cs typeface="Calibri"/>
              </a:rPr>
              <a:t> </a:t>
            </a:r>
            <a:r>
              <a:rPr dirty="0" sz="3200" spc="-5" b="1" i="1">
                <a:latin typeface="Calibri"/>
                <a:cs typeface="Calibri"/>
              </a:rPr>
              <a:t>only</a:t>
            </a:r>
            <a:r>
              <a:rPr dirty="0" sz="3200" b="1" i="1">
                <a:latin typeface="Calibri"/>
                <a:cs typeface="Calibri"/>
              </a:rPr>
              <a:t> </a:t>
            </a:r>
            <a:r>
              <a:rPr dirty="0" sz="3200" spc="-10" b="1" i="1">
                <a:latin typeface="Calibri"/>
                <a:cs typeface="Calibri"/>
              </a:rPr>
              <a:t>by</a:t>
            </a:r>
            <a:r>
              <a:rPr dirty="0" sz="3200" spc="-5" b="1" i="1">
                <a:latin typeface="Calibri"/>
                <a:cs typeface="Calibri"/>
              </a:rPr>
              <a:t> </a:t>
            </a:r>
            <a:r>
              <a:rPr dirty="0" sz="3200" spc="-10" b="1" i="1">
                <a:latin typeface="Calibri"/>
                <a:cs typeface="Calibri"/>
              </a:rPr>
              <a:t>bensoncalvin</a:t>
            </a:r>
            <a:r>
              <a:rPr dirty="0" sz="3200" spc="-5" b="1" i="1">
                <a:latin typeface="Calibri"/>
                <a:cs typeface="Calibri"/>
              </a:rPr>
              <a:t> cycle,but</a:t>
            </a:r>
            <a:r>
              <a:rPr dirty="0" sz="3200" b="1" i="1">
                <a:latin typeface="Calibri"/>
                <a:cs typeface="Calibri"/>
              </a:rPr>
              <a:t> </a:t>
            </a:r>
            <a:r>
              <a:rPr dirty="0" sz="3200" spc="-15" b="1" i="1">
                <a:latin typeface="Calibri"/>
                <a:cs typeface="Calibri"/>
              </a:rPr>
              <a:t>kortschak, </a:t>
            </a:r>
            <a:r>
              <a:rPr dirty="0" sz="3200" spc="-10" b="1" i="1">
                <a:latin typeface="Calibri"/>
                <a:cs typeface="Calibri"/>
              </a:rPr>
              <a:t> </a:t>
            </a:r>
            <a:r>
              <a:rPr dirty="0" sz="3200" spc="-5" b="1" i="1">
                <a:latin typeface="Calibri"/>
                <a:cs typeface="Calibri"/>
              </a:rPr>
              <a:t>Hartt</a:t>
            </a:r>
            <a:r>
              <a:rPr dirty="0" sz="3200" b="1" i="1">
                <a:latin typeface="Calibri"/>
                <a:cs typeface="Calibri"/>
              </a:rPr>
              <a:t> and Burr </a:t>
            </a:r>
            <a:r>
              <a:rPr dirty="0" sz="3200" spc="-5" b="1" i="1">
                <a:latin typeface="Calibri"/>
                <a:cs typeface="Calibri"/>
              </a:rPr>
              <a:t>(1965) </a:t>
            </a:r>
            <a:r>
              <a:rPr dirty="0" sz="3200" spc="-10" b="1" i="1">
                <a:latin typeface="Calibri"/>
                <a:cs typeface="Calibri"/>
              </a:rPr>
              <a:t>demonstrated</a:t>
            </a:r>
            <a:r>
              <a:rPr dirty="0" sz="3200" spc="-5" b="1" i="1">
                <a:latin typeface="Calibri"/>
                <a:cs typeface="Calibri"/>
              </a:rPr>
              <a:t> with</a:t>
            </a:r>
            <a:r>
              <a:rPr dirty="0" sz="3200" spc="710" b="1" i="1">
                <a:latin typeface="Calibri"/>
                <a:cs typeface="Calibri"/>
              </a:rPr>
              <a:t> </a:t>
            </a:r>
            <a:r>
              <a:rPr dirty="0" sz="3200" spc="5" b="1" i="1">
                <a:latin typeface="Calibri"/>
                <a:cs typeface="Calibri"/>
              </a:rPr>
              <a:t>the </a:t>
            </a:r>
            <a:r>
              <a:rPr dirty="0" sz="3200" spc="-5" b="1" i="1">
                <a:latin typeface="Calibri"/>
                <a:cs typeface="Calibri"/>
              </a:rPr>
              <a:t>use </a:t>
            </a:r>
            <a:r>
              <a:rPr dirty="0" sz="3200" b="1" i="1">
                <a:latin typeface="Calibri"/>
                <a:cs typeface="Calibri"/>
              </a:rPr>
              <a:t> of</a:t>
            </a:r>
            <a:r>
              <a:rPr dirty="0" sz="3200" spc="5" b="1" i="1">
                <a:latin typeface="Calibri"/>
                <a:cs typeface="Calibri"/>
              </a:rPr>
              <a:t> </a:t>
            </a:r>
            <a:r>
              <a:rPr dirty="0" sz="3200" spc="-5" b="1" i="1">
                <a:latin typeface="Calibri"/>
                <a:cs typeface="Calibri"/>
              </a:rPr>
              <a:t>c</a:t>
            </a:r>
            <a:r>
              <a:rPr dirty="0" sz="1600" spc="-5" b="1" i="1">
                <a:latin typeface="Calibri"/>
                <a:cs typeface="Calibri"/>
              </a:rPr>
              <a:t>12</a:t>
            </a:r>
            <a:r>
              <a:rPr dirty="0" sz="3200" spc="-5" b="1" i="1">
                <a:latin typeface="Calibri"/>
                <a:cs typeface="Calibri"/>
              </a:rPr>
              <a:t>o</a:t>
            </a:r>
            <a:r>
              <a:rPr dirty="0" sz="1600" spc="-5" b="1" i="1">
                <a:latin typeface="Calibri"/>
                <a:cs typeface="Calibri"/>
              </a:rPr>
              <a:t>2</a:t>
            </a:r>
            <a:r>
              <a:rPr dirty="0" sz="1600" b="1" i="1">
                <a:latin typeface="Calibri"/>
                <a:cs typeface="Calibri"/>
              </a:rPr>
              <a:t> </a:t>
            </a:r>
            <a:r>
              <a:rPr dirty="0" sz="3200" b="1" i="1">
                <a:latin typeface="Calibri"/>
                <a:cs typeface="Calibri"/>
              </a:rPr>
              <a:t>that</a:t>
            </a:r>
            <a:r>
              <a:rPr dirty="0" sz="3200" spc="5" b="1" i="1">
                <a:latin typeface="Calibri"/>
                <a:cs typeface="Calibri"/>
              </a:rPr>
              <a:t> </a:t>
            </a:r>
            <a:r>
              <a:rPr dirty="0" sz="3200" spc="-5" b="1" i="1">
                <a:latin typeface="Calibri"/>
                <a:cs typeface="Calibri"/>
              </a:rPr>
              <a:t>in</a:t>
            </a:r>
            <a:r>
              <a:rPr dirty="0" sz="3200" b="1" i="1">
                <a:latin typeface="Calibri"/>
                <a:cs typeface="Calibri"/>
              </a:rPr>
              <a:t> </a:t>
            </a:r>
            <a:r>
              <a:rPr dirty="0" sz="3200" spc="-10" b="1" i="1">
                <a:latin typeface="Calibri"/>
                <a:cs typeface="Calibri"/>
              </a:rPr>
              <a:t>sugarcane</a:t>
            </a:r>
            <a:r>
              <a:rPr dirty="0" sz="3200" spc="-5" b="1" i="1">
                <a:latin typeface="Calibri"/>
                <a:cs typeface="Calibri"/>
              </a:rPr>
              <a:t> </a:t>
            </a:r>
            <a:r>
              <a:rPr dirty="0" sz="3200" b="1" i="1">
                <a:latin typeface="Calibri"/>
                <a:cs typeface="Calibri"/>
              </a:rPr>
              <a:t>leaves</a:t>
            </a:r>
            <a:r>
              <a:rPr dirty="0" sz="3200" spc="5" b="1" i="1">
                <a:latin typeface="Calibri"/>
                <a:cs typeface="Calibri"/>
              </a:rPr>
              <a:t> </a:t>
            </a:r>
            <a:r>
              <a:rPr dirty="0" sz="3200" b="1" i="1">
                <a:latin typeface="Calibri"/>
                <a:cs typeface="Calibri"/>
              </a:rPr>
              <a:t>the</a:t>
            </a:r>
            <a:r>
              <a:rPr dirty="0" sz="3200" spc="5" b="1" i="1">
                <a:latin typeface="Calibri"/>
                <a:cs typeface="Calibri"/>
              </a:rPr>
              <a:t> </a:t>
            </a:r>
            <a:r>
              <a:rPr dirty="0" sz="3200" b="1" i="1">
                <a:latin typeface="Calibri"/>
                <a:cs typeface="Calibri"/>
              </a:rPr>
              <a:t>chief </a:t>
            </a:r>
            <a:r>
              <a:rPr dirty="0" sz="3200" spc="5" b="1" i="1">
                <a:latin typeface="Calibri"/>
                <a:cs typeface="Calibri"/>
              </a:rPr>
              <a:t> </a:t>
            </a:r>
            <a:r>
              <a:rPr dirty="0" sz="3200" spc="-15" b="1" i="1">
                <a:latin typeface="Calibri"/>
                <a:cs typeface="Calibri"/>
              </a:rPr>
              <a:t>synthesized</a:t>
            </a:r>
            <a:r>
              <a:rPr dirty="0" sz="3200" spc="-10" b="1" i="1">
                <a:latin typeface="Calibri"/>
                <a:cs typeface="Calibri"/>
              </a:rPr>
              <a:t> </a:t>
            </a:r>
            <a:r>
              <a:rPr dirty="0" sz="3200" spc="-5" b="1" i="1">
                <a:latin typeface="Calibri"/>
                <a:cs typeface="Calibri"/>
              </a:rPr>
              <a:t>labelled</a:t>
            </a:r>
            <a:r>
              <a:rPr dirty="0" sz="3200" b="1" i="1">
                <a:latin typeface="Calibri"/>
                <a:cs typeface="Calibri"/>
              </a:rPr>
              <a:t> product</a:t>
            </a:r>
            <a:r>
              <a:rPr dirty="0" sz="3200" spc="5" b="1" i="1">
                <a:latin typeface="Calibri"/>
                <a:cs typeface="Calibri"/>
              </a:rPr>
              <a:t> </a:t>
            </a:r>
            <a:r>
              <a:rPr dirty="0" sz="3200" b="1" i="1">
                <a:latin typeface="Calibri"/>
                <a:cs typeface="Calibri"/>
              </a:rPr>
              <a:t>are</a:t>
            </a:r>
            <a:r>
              <a:rPr dirty="0" sz="3200" spc="5" b="1" i="1">
                <a:latin typeface="Calibri"/>
                <a:cs typeface="Calibri"/>
              </a:rPr>
              <a:t> </a:t>
            </a:r>
            <a:r>
              <a:rPr dirty="0" sz="3200" b="1" i="1">
                <a:latin typeface="Calibri"/>
                <a:cs typeface="Calibri"/>
              </a:rPr>
              <a:t>c4-</a:t>
            </a:r>
            <a:r>
              <a:rPr dirty="0" sz="3200" spc="5" b="1" i="1">
                <a:latin typeface="Calibri"/>
                <a:cs typeface="Calibri"/>
              </a:rPr>
              <a:t> </a:t>
            </a:r>
            <a:r>
              <a:rPr dirty="0" sz="3200" spc="-10" b="1" i="1">
                <a:latin typeface="Calibri"/>
                <a:cs typeface="Calibri"/>
              </a:rPr>
              <a:t>dicarboxylic </a:t>
            </a:r>
            <a:r>
              <a:rPr dirty="0" sz="3200" spc="-710" b="1" i="1">
                <a:latin typeface="Calibri"/>
                <a:cs typeface="Calibri"/>
              </a:rPr>
              <a:t> </a:t>
            </a:r>
            <a:r>
              <a:rPr dirty="0" sz="3200" b="1" i="1">
                <a:latin typeface="Calibri"/>
                <a:cs typeface="Calibri"/>
              </a:rPr>
              <a:t>acid</a:t>
            </a:r>
            <a:r>
              <a:rPr dirty="0" sz="3200" spc="-15" b="1" i="1">
                <a:latin typeface="Calibri"/>
                <a:cs typeface="Calibri"/>
              </a:rPr>
              <a:t> </a:t>
            </a:r>
            <a:r>
              <a:rPr dirty="0" sz="3200" spc="-25" b="1" i="1">
                <a:latin typeface="Calibri"/>
                <a:cs typeface="Calibri"/>
              </a:rPr>
              <a:t>like</a:t>
            </a:r>
            <a:r>
              <a:rPr dirty="0" sz="3200" spc="-10" b="1" i="1">
                <a:latin typeface="Calibri"/>
                <a:cs typeface="Calibri"/>
              </a:rPr>
              <a:t> </a:t>
            </a:r>
            <a:r>
              <a:rPr dirty="0" sz="3200" spc="-5" b="1" i="1">
                <a:latin typeface="Calibri"/>
                <a:cs typeface="Calibri"/>
              </a:rPr>
              <a:t>malate,</a:t>
            </a:r>
            <a:r>
              <a:rPr dirty="0" sz="3200" spc="-25" b="1" i="1">
                <a:latin typeface="Calibri"/>
                <a:cs typeface="Calibri"/>
              </a:rPr>
              <a:t> </a:t>
            </a:r>
            <a:r>
              <a:rPr dirty="0" sz="3200" spc="-5" b="1" i="1">
                <a:latin typeface="Calibri"/>
                <a:cs typeface="Calibri"/>
              </a:rPr>
              <a:t>aspartate</a:t>
            </a:r>
            <a:r>
              <a:rPr dirty="0" sz="3200" spc="-20" b="1" i="1">
                <a:latin typeface="Calibri"/>
                <a:cs typeface="Calibri"/>
              </a:rPr>
              <a:t> </a:t>
            </a:r>
            <a:r>
              <a:rPr dirty="0" sz="3200" spc="-15" b="1" i="1">
                <a:latin typeface="Calibri"/>
                <a:cs typeface="Calibri"/>
              </a:rPr>
              <a:t>etc.</a:t>
            </a:r>
            <a:endParaRPr sz="3200">
              <a:latin typeface="Calibri"/>
              <a:cs typeface="Calibri"/>
            </a:endParaRPr>
          </a:p>
          <a:p>
            <a:pPr algn="just" marL="355600" marR="6350" indent="-342900">
              <a:lnSpc>
                <a:spcPts val="3460"/>
              </a:lnSpc>
              <a:spcBef>
                <a:spcPts val="815"/>
              </a:spcBef>
              <a:buFont typeface="Arial MT"/>
              <a:buChar char="•"/>
              <a:tabLst>
                <a:tab pos="355600" algn="l"/>
              </a:tabLst>
            </a:pPr>
            <a:r>
              <a:rPr dirty="0" sz="3200" spc="-5" b="1" i="1">
                <a:latin typeface="Calibri"/>
                <a:cs typeface="Calibri"/>
              </a:rPr>
              <a:t>Their observations were </a:t>
            </a:r>
            <a:r>
              <a:rPr dirty="0" sz="3200" spc="-10" b="1" i="1">
                <a:latin typeface="Calibri"/>
                <a:cs typeface="Calibri"/>
              </a:rPr>
              <a:t>confirmed by </a:t>
            </a:r>
            <a:r>
              <a:rPr dirty="0" sz="3200" spc="-15" b="1" i="1">
                <a:solidFill>
                  <a:srgbClr val="C00000"/>
                </a:solidFill>
                <a:latin typeface="Calibri"/>
                <a:cs typeface="Calibri"/>
              </a:rPr>
              <a:t>M.D.Hatch </a:t>
            </a:r>
            <a:r>
              <a:rPr dirty="0" sz="3200" spc="-10" b="1" i="1">
                <a:solidFill>
                  <a:srgbClr val="C00000"/>
                </a:solidFill>
                <a:latin typeface="Calibri"/>
                <a:cs typeface="Calibri"/>
              </a:rPr>
              <a:t> </a:t>
            </a:r>
            <a:r>
              <a:rPr dirty="0" sz="3200" b="1" i="1">
                <a:solidFill>
                  <a:srgbClr val="C00000"/>
                </a:solidFill>
                <a:latin typeface="Calibri"/>
                <a:cs typeface="Calibri"/>
              </a:rPr>
              <a:t>and</a:t>
            </a:r>
            <a:r>
              <a:rPr dirty="0" sz="3200" spc="-20" b="1" i="1">
                <a:solidFill>
                  <a:srgbClr val="C00000"/>
                </a:solidFill>
                <a:latin typeface="Calibri"/>
                <a:cs typeface="Calibri"/>
              </a:rPr>
              <a:t> </a:t>
            </a:r>
            <a:r>
              <a:rPr dirty="0" sz="3200" spc="-5" b="1" i="1">
                <a:solidFill>
                  <a:srgbClr val="C00000"/>
                </a:solidFill>
                <a:latin typeface="Calibri"/>
                <a:cs typeface="Calibri"/>
              </a:rPr>
              <a:t>C.R</a:t>
            </a:r>
            <a:r>
              <a:rPr dirty="0" sz="3200" b="1" i="1">
                <a:solidFill>
                  <a:srgbClr val="C00000"/>
                </a:solidFill>
                <a:latin typeface="Calibri"/>
                <a:cs typeface="Calibri"/>
              </a:rPr>
              <a:t> </a:t>
            </a:r>
            <a:r>
              <a:rPr dirty="0" sz="3200" spc="-5" b="1" i="1">
                <a:solidFill>
                  <a:srgbClr val="C00000"/>
                </a:solidFill>
                <a:latin typeface="Calibri"/>
                <a:cs typeface="Calibri"/>
              </a:rPr>
              <a:t>Slack</a:t>
            </a:r>
            <a:r>
              <a:rPr dirty="0" sz="3200" spc="-10" b="1" i="1">
                <a:solidFill>
                  <a:srgbClr val="C00000"/>
                </a:solidFill>
                <a:latin typeface="Calibri"/>
                <a:cs typeface="Calibri"/>
              </a:rPr>
              <a:t> </a:t>
            </a:r>
            <a:r>
              <a:rPr dirty="0" sz="3200" spc="-5" b="1" i="1">
                <a:solidFill>
                  <a:srgbClr val="C00000"/>
                </a:solidFill>
                <a:latin typeface="Calibri"/>
                <a:cs typeface="Calibri"/>
              </a:rPr>
              <a:t>(1966).</a:t>
            </a:r>
            <a:endParaRPr sz="3200">
              <a:latin typeface="Calibri"/>
              <a:cs typeface="Calibri"/>
            </a:endParaRPr>
          </a:p>
          <a:p>
            <a:pPr algn="just" marL="355600" marR="5715" indent="-342900">
              <a:lnSpc>
                <a:spcPct val="90000"/>
              </a:lnSpc>
              <a:spcBef>
                <a:spcPts val="715"/>
              </a:spcBef>
              <a:buFont typeface="Arial MT"/>
              <a:buChar char="•"/>
              <a:tabLst>
                <a:tab pos="355600" algn="l"/>
              </a:tabLst>
            </a:pPr>
            <a:r>
              <a:rPr dirty="0" sz="3200" spc="-10" b="1" i="1">
                <a:latin typeface="Calibri"/>
                <a:cs typeface="Calibri"/>
              </a:rPr>
              <a:t>They </a:t>
            </a:r>
            <a:r>
              <a:rPr dirty="0" sz="3200" spc="-15" b="1" i="1">
                <a:latin typeface="Calibri"/>
                <a:cs typeface="Calibri"/>
              </a:rPr>
              <a:t>told </a:t>
            </a:r>
            <a:r>
              <a:rPr dirty="0" sz="3200" b="1" i="1">
                <a:latin typeface="Calibri"/>
                <a:cs typeface="Calibri"/>
              </a:rPr>
              <a:t>that </a:t>
            </a:r>
            <a:r>
              <a:rPr dirty="0" sz="3200" spc="-5" b="1" i="1">
                <a:latin typeface="Calibri"/>
                <a:cs typeface="Calibri"/>
              </a:rPr>
              <a:t>during </a:t>
            </a:r>
            <a:r>
              <a:rPr dirty="0" sz="3200" spc="-15" b="1" i="1">
                <a:latin typeface="Calibri"/>
                <a:cs typeface="Calibri"/>
              </a:rPr>
              <a:t>photosynthesis </a:t>
            </a:r>
            <a:r>
              <a:rPr dirty="0" sz="3200" b="1" i="1">
                <a:latin typeface="Calibri"/>
                <a:cs typeface="Calibri"/>
              </a:rPr>
              <a:t>in </a:t>
            </a:r>
            <a:r>
              <a:rPr dirty="0" sz="3200" spc="-10" b="1" i="1">
                <a:latin typeface="Calibri"/>
                <a:cs typeface="Calibri"/>
              </a:rPr>
              <a:t>sugarcane </a:t>
            </a:r>
            <a:r>
              <a:rPr dirty="0" sz="3200" spc="-5" b="1" i="1">
                <a:latin typeface="Calibri"/>
                <a:cs typeface="Calibri"/>
              </a:rPr>
              <a:t> </a:t>
            </a:r>
            <a:r>
              <a:rPr dirty="0" sz="3200" b="1" i="1">
                <a:latin typeface="Calibri"/>
                <a:cs typeface="Calibri"/>
              </a:rPr>
              <a:t>leaves</a:t>
            </a:r>
            <a:r>
              <a:rPr dirty="0" sz="3200" spc="5" b="1" i="1">
                <a:latin typeface="Calibri"/>
                <a:cs typeface="Calibri"/>
              </a:rPr>
              <a:t> </a:t>
            </a:r>
            <a:r>
              <a:rPr dirty="0" sz="3200" spc="-10" b="1" i="1">
                <a:latin typeface="Calibri"/>
                <a:cs typeface="Calibri"/>
              </a:rPr>
              <a:t>4-carbon</a:t>
            </a:r>
            <a:r>
              <a:rPr dirty="0" sz="3200" spc="-5" b="1" i="1">
                <a:latin typeface="Calibri"/>
                <a:cs typeface="Calibri"/>
              </a:rPr>
              <a:t> </a:t>
            </a:r>
            <a:r>
              <a:rPr dirty="0" sz="3200" spc="-15" b="1" i="1">
                <a:latin typeface="Calibri"/>
                <a:cs typeface="Calibri"/>
              </a:rPr>
              <a:t>substance</a:t>
            </a:r>
            <a:r>
              <a:rPr dirty="0" sz="3200" spc="-10" b="1" i="1">
                <a:latin typeface="Calibri"/>
                <a:cs typeface="Calibri"/>
              </a:rPr>
              <a:t> </a:t>
            </a:r>
            <a:r>
              <a:rPr dirty="0" sz="3200" spc="-25" b="1" i="1">
                <a:latin typeface="Calibri"/>
                <a:cs typeface="Calibri"/>
              </a:rPr>
              <a:t>like</a:t>
            </a:r>
            <a:r>
              <a:rPr dirty="0" sz="3200" spc="-20" b="1" i="1">
                <a:latin typeface="Calibri"/>
                <a:cs typeface="Calibri"/>
              </a:rPr>
              <a:t> </a:t>
            </a:r>
            <a:r>
              <a:rPr dirty="0" sz="3200" spc="-25" b="1" i="1">
                <a:latin typeface="Calibri"/>
                <a:cs typeface="Calibri"/>
              </a:rPr>
              <a:t>oxaloacetate, </a:t>
            </a:r>
            <a:r>
              <a:rPr dirty="0" sz="3200" spc="-20" b="1" i="1">
                <a:latin typeface="Calibri"/>
                <a:cs typeface="Calibri"/>
              </a:rPr>
              <a:t> </a:t>
            </a:r>
            <a:r>
              <a:rPr dirty="0" sz="3200" spc="-5" b="1" i="1">
                <a:latin typeface="Calibri"/>
                <a:cs typeface="Calibri"/>
              </a:rPr>
              <a:t>malate</a:t>
            </a:r>
            <a:r>
              <a:rPr dirty="0" sz="3200" b="1" i="1">
                <a:latin typeface="Calibri"/>
                <a:cs typeface="Calibri"/>
              </a:rPr>
              <a:t> and</a:t>
            </a:r>
            <a:r>
              <a:rPr dirty="0" sz="3200" spc="5" b="1" i="1">
                <a:latin typeface="Calibri"/>
                <a:cs typeface="Calibri"/>
              </a:rPr>
              <a:t> </a:t>
            </a:r>
            <a:r>
              <a:rPr dirty="0" sz="3200" spc="-10" b="1" i="1">
                <a:latin typeface="Calibri"/>
                <a:cs typeface="Calibri"/>
              </a:rPr>
              <a:t>aspartate</a:t>
            </a:r>
            <a:r>
              <a:rPr dirty="0" sz="3200" spc="-5" b="1" i="1">
                <a:latin typeface="Calibri"/>
                <a:cs typeface="Calibri"/>
              </a:rPr>
              <a:t> are</a:t>
            </a:r>
            <a:r>
              <a:rPr dirty="0" sz="3200" b="1" i="1">
                <a:latin typeface="Calibri"/>
                <a:cs typeface="Calibri"/>
              </a:rPr>
              <a:t> </a:t>
            </a:r>
            <a:r>
              <a:rPr dirty="0" sz="3200" spc="-10" b="1" i="1">
                <a:latin typeface="Calibri"/>
                <a:cs typeface="Calibri"/>
              </a:rPr>
              <a:t>synthesised</a:t>
            </a:r>
            <a:r>
              <a:rPr dirty="0" sz="3200" spc="700" b="1" i="1">
                <a:latin typeface="Calibri"/>
                <a:cs typeface="Calibri"/>
              </a:rPr>
              <a:t> </a:t>
            </a:r>
            <a:r>
              <a:rPr dirty="0" sz="3200" b="1" i="1">
                <a:latin typeface="Calibri"/>
                <a:cs typeface="Calibri"/>
              </a:rPr>
              <a:t>within</a:t>
            </a:r>
            <a:r>
              <a:rPr dirty="0" sz="3200" spc="725" b="1" i="1">
                <a:latin typeface="Calibri"/>
                <a:cs typeface="Calibri"/>
              </a:rPr>
              <a:t> </a:t>
            </a:r>
            <a:r>
              <a:rPr dirty="0" sz="3200" b="1" i="1">
                <a:latin typeface="Calibri"/>
                <a:cs typeface="Calibri"/>
              </a:rPr>
              <a:t>a </a:t>
            </a:r>
            <a:r>
              <a:rPr dirty="0" sz="3200" spc="5" b="1" i="1">
                <a:latin typeface="Calibri"/>
                <a:cs typeface="Calibri"/>
              </a:rPr>
              <a:t> </a:t>
            </a:r>
            <a:r>
              <a:rPr dirty="0" sz="3200" b="1" i="1">
                <a:latin typeface="Calibri"/>
                <a:cs typeface="Calibri"/>
              </a:rPr>
              <a:t>very</a:t>
            </a:r>
            <a:r>
              <a:rPr dirty="0" sz="3200" spc="-10" b="1" i="1">
                <a:latin typeface="Calibri"/>
                <a:cs typeface="Calibri"/>
              </a:rPr>
              <a:t> </a:t>
            </a:r>
            <a:r>
              <a:rPr dirty="0" sz="3200" spc="-5" b="1" i="1">
                <a:latin typeface="Calibri"/>
                <a:cs typeface="Calibri"/>
              </a:rPr>
              <a:t>short</a:t>
            </a:r>
            <a:r>
              <a:rPr dirty="0" sz="3200" spc="-15" b="1" i="1">
                <a:latin typeface="Calibri"/>
                <a:cs typeface="Calibri"/>
              </a:rPr>
              <a:t> </a:t>
            </a:r>
            <a:r>
              <a:rPr dirty="0" sz="3200" b="1" i="1">
                <a:latin typeface="Calibri"/>
                <a:cs typeface="Calibri"/>
              </a:rPr>
              <a:t>time.</a:t>
            </a:r>
            <a:endParaRPr sz="3200">
              <a:latin typeface="Calibri"/>
              <a:cs typeface="Calibri"/>
            </a:endParaRP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/>
          <p:nvPr/>
        </p:nvSpPr>
        <p:spPr>
          <a:xfrm>
            <a:off x="307340" y="159207"/>
            <a:ext cx="8531225" cy="4612005"/>
          </a:xfrm>
          <a:prstGeom prst="rect">
            <a:avLst/>
          </a:prstGeom>
        </p:spPr>
        <p:txBody>
          <a:bodyPr wrap="square" lIns="0" tIns="13335" rIns="0" bIns="0" rtlCol="0" vert="horz">
            <a:spAutoFit/>
          </a:bodyPr>
          <a:lstStyle/>
          <a:p>
            <a:pPr algn="just" marL="355600" marR="5080" indent="-342900">
              <a:lnSpc>
                <a:spcPct val="100000"/>
              </a:lnSpc>
              <a:spcBef>
                <a:spcPts val="105"/>
              </a:spcBef>
              <a:buFont typeface="Arial MT"/>
              <a:buChar char="•"/>
              <a:tabLst>
                <a:tab pos="355600" algn="l"/>
              </a:tabLst>
            </a:pPr>
            <a:r>
              <a:rPr dirty="0" sz="3200" spc="-10" b="1" i="1">
                <a:latin typeface="Calibri"/>
                <a:cs typeface="Calibri"/>
              </a:rPr>
              <a:t>Later</a:t>
            </a:r>
            <a:r>
              <a:rPr dirty="0" sz="3200" spc="-5" b="1" i="1">
                <a:latin typeface="Calibri"/>
                <a:cs typeface="Calibri"/>
              </a:rPr>
              <a:t> on,</a:t>
            </a:r>
            <a:r>
              <a:rPr dirty="0" sz="3200" b="1" i="1">
                <a:latin typeface="Calibri"/>
                <a:cs typeface="Calibri"/>
              </a:rPr>
              <a:t> </a:t>
            </a:r>
            <a:r>
              <a:rPr dirty="0" sz="3200" spc="-5" b="1" i="1">
                <a:latin typeface="Calibri"/>
                <a:cs typeface="Calibri"/>
              </a:rPr>
              <a:t>these</a:t>
            </a:r>
            <a:r>
              <a:rPr dirty="0" sz="3200" b="1" i="1">
                <a:latin typeface="Calibri"/>
                <a:cs typeface="Calibri"/>
              </a:rPr>
              <a:t> </a:t>
            </a:r>
            <a:r>
              <a:rPr dirty="0" sz="3200" spc="-5" b="1" i="1">
                <a:latin typeface="Calibri"/>
                <a:cs typeface="Calibri"/>
              </a:rPr>
              <a:t>observations</a:t>
            </a:r>
            <a:r>
              <a:rPr dirty="0" sz="3200" b="1" i="1">
                <a:latin typeface="Calibri"/>
                <a:cs typeface="Calibri"/>
              </a:rPr>
              <a:t> </a:t>
            </a:r>
            <a:r>
              <a:rPr dirty="0" sz="3200" spc="-5" b="1" i="1">
                <a:latin typeface="Calibri"/>
                <a:cs typeface="Calibri"/>
              </a:rPr>
              <a:t>have</a:t>
            </a:r>
            <a:r>
              <a:rPr dirty="0" sz="3200" b="1" i="1">
                <a:latin typeface="Calibri"/>
                <a:cs typeface="Calibri"/>
              </a:rPr>
              <a:t> been </a:t>
            </a:r>
            <a:r>
              <a:rPr dirty="0" sz="3200" spc="5" b="1" i="1">
                <a:latin typeface="Calibri"/>
                <a:cs typeface="Calibri"/>
              </a:rPr>
              <a:t> </a:t>
            </a:r>
            <a:r>
              <a:rPr dirty="0" sz="3200" spc="-10" b="1" i="1">
                <a:latin typeface="Calibri"/>
                <a:cs typeface="Calibri"/>
              </a:rPr>
              <a:t>confirmed</a:t>
            </a:r>
            <a:r>
              <a:rPr dirty="0" sz="3200" spc="-5" b="1" i="1">
                <a:latin typeface="Calibri"/>
                <a:cs typeface="Calibri"/>
              </a:rPr>
              <a:t> </a:t>
            </a:r>
            <a:r>
              <a:rPr dirty="0" sz="3200" b="1" i="1">
                <a:latin typeface="Calibri"/>
                <a:cs typeface="Calibri"/>
              </a:rPr>
              <a:t>in</a:t>
            </a:r>
            <a:r>
              <a:rPr dirty="0" sz="3200" spc="5" b="1" i="1">
                <a:latin typeface="Calibri"/>
                <a:cs typeface="Calibri"/>
              </a:rPr>
              <a:t> </a:t>
            </a:r>
            <a:r>
              <a:rPr dirty="0" sz="3200" spc="-5" b="1" i="1">
                <a:latin typeface="Calibri"/>
                <a:cs typeface="Calibri"/>
              </a:rPr>
              <a:t>other</a:t>
            </a:r>
            <a:r>
              <a:rPr dirty="0" sz="3200" b="1" i="1">
                <a:latin typeface="Calibri"/>
                <a:cs typeface="Calibri"/>
              </a:rPr>
              <a:t> </a:t>
            </a:r>
            <a:r>
              <a:rPr dirty="0" sz="3200" spc="-5" b="1" i="1">
                <a:latin typeface="Calibri"/>
                <a:cs typeface="Calibri"/>
              </a:rPr>
              <a:t>monocotyladonous</a:t>
            </a:r>
            <a:r>
              <a:rPr dirty="0" sz="3200" spc="710" b="1" i="1">
                <a:latin typeface="Calibri"/>
                <a:cs typeface="Calibri"/>
              </a:rPr>
              <a:t> </a:t>
            </a:r>
            <a:r>
              <a:rPr dirty="0" sz="3200" spc="-5" b="1" i="1">
                <a:latin typeface="Calibri"/>
                <a:cs typeface="Calibri"/>
              </a:rPr>
              <a:t>plants </a:t>
            </a:r>
            <a:r>
              <a:rPr dirty="0" sz="3200" b="1" i="1">
                <a:latin typeface="Calibri"/>
                <a:cs typeface="Calibri"/>
              </a:rPr>
              <a:t> </a:t>
            </a:r>
            <a:r>
              <a:rPr dirty="0" sz="3200" spc="-25" b="1" i="1">
                <a:latin typeface="Calibri"/>
                <a:cs typeface="Calibri"/>
              </a:rPr>
              <a:t>like</a:t>
            </a:r>
            <a:r>
              <a:rPr dirty="0" sz="3200" spc="-20" b="1" i="1">
                <a:latin typeface="Calibri"/>
                <a:cs typeface="Calibri"/>
              </a:rPr>
              <a:t> </a:t>
            </a:r>
            <a:r>
              <a:rPr dirty="0" sz="3200" spc="-15" b="1" i="1">
                <a:latin typeface="Calibri"/>
                <a:cs typeface="Calibri"/>
              </a:rPr>
              <a:t>Zea</a:t>
            </a:r>
            <a:r>
              <a:rPr dirty="0" sz="3200" spc="-10" b="1" i="1">
                <a:latin typeface="Calibri"/>
                <a:cs typeface="Calibri"/>
              </a:rPr>
              <a:t> </a:t>
            </a:r>
            <a:r>
              <a:rPr dirty="0" sz="3200" spc="-5" b="1" i="1">
                <a:latin typeface="Calibri"/>
                <a:cs typeface="Calibri"/>
              </a:rPr>
              <a:t>Mays,</a:t>
            </a:r>
            <a:r>
              <a:rPr dirty="0" sz="3200" b="1" i="1">
                <a:latin typeface="Calibri"/>
                <a:cs typeface="Calibri"/>
              </a:rPr>
              <a:t> </a:t>
            </a:r>
            <a:r>
              <a:rPr dirty="0" sz="3200" spc="-5" b="1" i="1">
                <a:latin typeface="Calibri"/>
                <a:cs typeface="Calibri"/>
              </a:rPr>
              <a:t>Sorghum,</a:t>
            </a:r>
            <a:r>
              <a:rPr dirty="0" sz="3200" spc="710" b="1" i="1">
                <a:latin typeface="Calibri"/>
                <a:cs typeface="Calibri"/>
              </a:rPr>
              <a:t> </a:t>
            </a:r>
            <a:r>
              <a:rPr dirty="0" sz="3200" spc="-5" b="1" i="1">
                <a:latin typeface="Calibri"/>
                <a:cs typeface="Calibri"/>
              </a:rPr>
              <a:t>panicum</a:t>
            </a:r>
            <a:r>
              <a:rPr dirty="0" sz="3200" spc="715" b="1" i="1">
                <a:latin typeface="Calibri"/>
                <a:cs typeface="Calibri"/>
              </a:rPr>
              <a:t> </a:t>
            </a:r>
            <a:r>
              <a:rPr dirty="0" sz="3200" b="1" i="1">
                <a:latin typeface="Calibri"/>
                <a:cs typeface="Calibri"/>
              </a:rPr>
              <a:t>maximum </a:t>
            </a:r>
            <a:r>
              <a:rPr dirty="0" sz="3200" spc="5" b="1" i="1">
                <a:latin typeface="Calibri"/>
                <a:cs typeface="Calibri"/>
              </a:rPr>
              <a:t> </a:t>
            </a:r>
            <a:r>
              <a:rPr dirty="0" sz="3200" b="1" i="1">
                <a:latin typeface="Calibri"/>
                <a:cs typeface="Calibri"/>
              </a:rPr>
              <a:t>and</a:t>
            </a:r>
            <a:r>
              <a:rPr dirty="0" sz="3200" spc="5" b="1" i="1">
                <a:latin typeface="Calibri"/>
                <a:cs typeface="Calibri"/>
              </a:rPr>
              <a:t> </a:t>
            </a:r>
            <a:r>
              <a:rPr dirty="0" sz="3200" spc="-5" b="1" i="1">
                <a:latin typeface="Calibri"/>
                <a:cs typeface="Calibri"/>
              </a:rPr>
              <a:t>Cyperus</a:t>
            </a:r>
            <a:r>
              <a:rPr dirty="0" sz="3200" b="1" i="1">
                <a:latin typeface="Calibri"/>
                <a:cs typeface="Calibri"/>
              </a:rPr>
              <a:t> and</a:t>
            </a:r>
            <a:r>
              <a:rPr dirty="0" sz="3200" spc="5" b="1" i="1">
                <a:latin typeface="Calibri"/>
                <a:cs typeface="Calibri"/>
              </a:rPr>
              <a:t> </a:t>
            </a:r>
            <a:r>
              <a:rPr dirty="0" sz="3200" spc="-5" b="1" i="1">
                <a:latin typeface="Calibri"/>
                <a:cs typeface="Calibri"/>
              </a:rPr>
              <a:t>some</a:t>
            </a:r>
            <a:r>
              <a:rPr dirty="0" sz="3200" b="1" i="1">
                <a:latin typeface="Calibri"/>
                <a:cs typeface="Calibri"/>
              </a:rPr>
              <a:t> </a:t>
            </a:r>
            <a:r>
              <a:rPr dirty="0" sz="3200" spc="-5" b="1" i="1">
                <a:latin typeface="Calibri"/>
                <a:cs typeface="Calibri"/>
              </a:rPr>
              <a:t>dicotyledonous</a:t>
            </a:r>
            <a:r>
              <a:rPr dirty="0" sz="3200" spc="710" b="1" i="1">
                <a:latin typeface="Calibri"/>
                <a:cs typeface="Calibri"/>
              </a:rPr>
              <a:t> </a:t>
            </a:r>
            <a:r>
              <a:rPr dirty="0" sz="3200" spc="-5" b="1" i="1">
                <a:latin typeface="Calibri"/>
                <a:cs typeface="Calibri"/>
              </a:rPr>
              <a:t>plants </a:t>
            </a:r>
            <a:r>
              <a:rPr dirty="0" sz="3200" b="1" i="1">
                <a:latin typeface="Calibri"/>
                <a:cs typeface="Calibri"/>
              </a:rPr>
              <a:t> </a:t>
            </a:r>
            <a:r>
              <a:rPr dirty="0" sz="3200" spc="-25" b="1" i="1">
                <a:latin typeface="Calibri"/>
                <a:cs typeface="Calibri"/>
              </a:rPr>
              <a:t>like</a:t>
            </a:r>
            <a:r>
              <a:rPr dirty="0" sz="3200" spc="-15" b="1" i="1">
                <a:latin typeface="Calibri"/>
                <a:cs typeface="Calibri"/>
              </a:rPr>
              <a:t> </a:t>
            </a:r>
            <a:r>
              <a:rPr dirty="0" sz="3200" b="1" i="1">
                <a:latin typeface="Calibri"/>
                <a:cs typeface="Calibri"/>
              </a:rPr>
              <a:t>Amaranthus</a:t>
            </a:r>
            <a:r>
              <a:rPr dirty="0" sz="3200" spc="-40" b="1" i="1">
                <a:latin typeface="Calibri"/>
                <a:cs typeface="Calibri"/>
              </a:rPr>
              <a:t> </a:t>
            </a:r>
            <a:r>
              <a:rPr dirty="0" sz="3200" b="1" i="1">
                <a:latin typeface="Calibri"/>
                <a:cs typeface="Calibri"/>
              </a:rPr>
              <a:t>and</a:t>
            </a:r>
            <a:r>
              <a:rPr dirty="0" sz="3200" spc="-5" b="1" i="1">
                <a:latin typeface="Calibri"/>
                <a:cs typeface="Calibri"/>
              </a:rPr>
              <a:t> </a:t>
            </a:r>
            <a:r>
              <a:rPr dirty="0" sz="3200" spc="-25" b="1" i="1">
                <a:latin typeface="Calibri"/>
                <a:cs typeface="Calibri"/>
              </a:rPr>
              <a:t>Atriplex</a:t>
            </a:r>
            <a:r>
              <a:rPr dirty="0" sz="3200" spc="-20" b="1" i="1">
                <a:latin typeface="Calibri"/>
                <a:cs typeface="Calibri"/>
              </a:rPr>
              <a:t> </a:t>
            </a:r>
            <a:r>
              <a:rPr dirty="0" sz="3200" spc="-15" b="1" i="1">
                <a:latin typeface="Calibri"/>
                <a:cs typeface="Calibri"/>
              </a:rPr>
              <a:t>etc.</a:t>
            </a:r>
            <a:endParaRPr sz="3200">
              <a:latin typeface="Calibri"/>
              <a:cs typeface="Calibri"/>
            </a:endParaRPr>
          </a:p>
          <a:p>
            <a:pPr algn="just" marL="355600" marR="6985" indent="-342900">
              <a:lnSpc>
                <a:spcPct val="100000"/>
              </a:lnSpc>
              <a:spcBef>
                <a:spcPts val="775"/>
              </a:spcBef>
              <a:buFont typeface="Arial MT"/>
              <a:buChar char="•"/>
              <a:tabLst>
                <a:tab pos="355600" algn="l"/>
              </a:tabLst>
            </a:pPr>
            <a:r>
              <a:rPr dirty="0" sz="3200" spc="-5" b="1" i="1">
                <a:latin typeface="Calibri"/>
                <a:cs typeface="Calibri"/>
              </a:rPr>
              <a:t>Thus,</a:t>
            </a:r>
            <a:r>
              <a:rPr dirty="0" sz="3200" b="1" i="1">
                <a:latin typeface="Calibri"/>
                <a:cs typeface="Calibri"/>
              </a:rPr>
              <a:t> this</a:t>
            </a:r>
            <a:r>
              <a:rPr dirty="0" sz="3200" spc="5" b="1" i="1">
                <a:latin typeface="Calibri"/>
                <a:cs typeface="Calibri"/>
              </a:rPr>
              <a:t> </a:t>
            </a:r>
            <a:r>
              <a:rPr dirty="0" sz="3200" b="1" i="1">
                <a:latin typeface="Calibri"/>
                <a:cs typeface="Calibri"/>
              </a:rPr>
              <a:t>cycle</a:t>
            </a:r>
            <a:r>
              <a:rPr dirty="0" sz="3200" spc="5" b="1" i="1">
                <a:latin typeface="Calibri"/>
                <a:cs typeface="Calibri"/>
              </a:rPr>
              <a:t> </a:t>
            </a:r>
            <a:r>
              <a:rPr dirty="0" sz="3200" spc="-5" b="1" i="1">
                <a:latin typeface="Calibri"/>
                <a:cs typeface="Calibri"/>
              </a:rPr>
              <a:t>occurs</a:t>
            </a:r>
            <a:r>
              <a:rPr dirty="0" sz="3200" b="1" i="1">
                <a:latin typeface="Calibri"/>
                <a:cs typeface="Calibri"/>
              </a:rPr>
              <a:t> in</a:t>
            </a:r>
            <a:r>
              <a:rPr dirty="0" sz="3200" spc="5" b="1" i="1">
                <a:latin typeface="Calibri"/>
                <a:cs typeface="Calibri"/>
              </a:rPr>
              <a:t> the</a:t>
            </a:r>
            <a:r>
              <a:rPr dirty="0" sz="3200" spc="10" b="1" i="1">
                <a:latin typeface="Calibri"/>
                <a:cs typeface="Calibri"/>
              </a:rPr>
              <a:t> </a:t>
            </a:r>
            <a:r>
              <a:rPr dirty="0" sz="3200" b="1" i="1">
                <a:latin typeface="Calibri"/>
                <a:cs typeface="Calibri"/>
              </a:rPr>
              <a:t>members</a:t>
            </a:r>
            <a:r>
              <a:rPr dirty="0" sz="3200" spc="5" b="1" i="1">
                <a:latin typeface="Calibri"/>
                <a:cs typeface="Calibri"/>
              </a:rPr>
              <a:t> </a:t>
            </a:r>
            <a:r>
              <a:rPr dirty="0" sz="3200" b="1" i="1">
                <a:latin typeface="Calibri"/>
                <a:cs typeface="Calibri"/>
              </a:rPr>
              <a:t>of </a:t>
            </a:r>
            <a:r>
              <a:rPr dirty="0" sz="3200" spc="-710" b="1" i="1">
                <a:latin typeface="Calibri"/>
                <a:cs typeface="Calibri"/>
              </a:rPr>
              <a:t> </a:t>
            </a:r>
            <a:r>
              <a:rPr dirty="0" sz="3200" spc="-10" b="1" i="1">
                <a:latin typeface="Calibri"/>
                <a:cs typeface="Calibri"/>
              </a:rPr>
              <a:t>cyperaceae</a:t>
            </a:r>
            <a:r>
              <a:rPr dirty="0" sz="3200" spc="-5" b="1" i="1">
                <a:latin typeface="Calibri"/>
                <a:cs typeface="Calibri"/>
              </a:rPr>
              <a:t> </a:t>
            </a:r>
            <a:r>
              <a:rPr dirty="0" sz="3200" b="1" i="1">
                <a:latin typeface="Calibri"/>
                <a:cs typeface="Calibri"/>
              </a:rPr>
              <a:t>and</a:t>
            </a:r>
            <a:r>
              <a:rPr dirty="0" sz="3200" spc="5" b="1" i="1">
                <a:latin typeface="Calibri"/>
                <a:cs typeface="Calibri"/>
              </a:rPr>
              <a:t> </a:t>
            </a:r>
            <a:r>
              <a:rPr dirty="0" sz="3200" spc="-5" b="1" i="1">
                <a:latin typeface="Calibri"/>
                <a:cs typeface="Calibri"/>
              </a:rPr>
              <a:t>some</a:t>
            </a:r>
            <a:r>
              <a:rPr dirty="0" sz="3200" b="1" i="1">
                <a:latin typeface="Calibri"/>
                <a:cs typeface="Calibri"/>
              </a:rPr>
              <a:t> </a:t>
            </a:r>
            <a:r>
              <a:rPr dirty="0" sz="3200" spc="-5" b="1" i="1">
                <a:latin typeface="Calibri"/>
                <a:cs typeface="Calibri"/>
              </a:rPr>
              <a:t>dicotyledonus</a:t>
            </a:r>
            <a:r>
              <a:rPr dirty="0" sz="3200" b="1" i="1">
                <a:latin typeface="Calibri"/>
                <a:cs typeface="Calibri"/>
              </a:rPr>
              <a:t> </a:t>
            </a:r>
            <a:r>
              <a:rPr dirty="0" sz="3200" spc="-10" b="1" i="1">
                <a:latin typeface="Calibri"/>
                <a:cs typeface="Calibri"/>
              </a:rPr>
              <a:t>plants</a:t>
            </a:r>
            <a:r>
              <a:rPr dirty="0" sz="3200" spc="-5" b="1" i="1">
                <a:latin typeface="Calibri"/>
                <a:cs typeface="Calibri"/>
              </a:rPr>
              <a:t> </a:t>
            </a:r>
            <a:r>
              <a:rPr dirty="0" sz="3200" b="1" i="1">
                <a:latin typeface="Calibri"/>
                <a:cs typeface="Calibri"/>
              </a:rPr>
              <a:t>in </a:t>
            </a:r>
            <a:r>
              <a:rPr dirty="0" sz="3200" spc="5" b="1" i="1">
                <a:latin typeface="Calibri"/>
                <a:cs typeface="Calibri"/>
              </a:rPr>
              <a:t> </a:t>
            </a:r>
            <a:r>
              <a:rPr dirty="0" sz="3200" b="1" i="1">
                <a:latin typeface="Calibri"/>
                <a:cs typeface="Calibri"/>
              </a:rPr>
              <a:t>addition</a:t>
            </a:r>
            <a:r>
              <a:rPr dirty="0" sz="3200" spc="-35" b="1" i="1">
                <a:latin typeface="Calibri"/>
                <a:cs typeface="Calibri"/>
              </a:rPr>
              <a:t> </a:t>
            </a:r>
            <a:r>
              <a:rPr dirty="0" sz="3200" spc="-20" b="1" i="1">
                <a:latin typeface="Calibri"/>
                <a:cs typeface="Calibri"/>
              </a:rPr>
              <a:t>to</a:t>
            </a:r>
            <a:r>
              <a:rPr dirty="0" sz="3200" spc="-5" b="1" i="1">
                <a:latin typeface="Calibri"/>
                <a:cs typeface="Calibri"/>
              </a:rPr>
              <a:t> </a:t>
            </a:r>
            <a:r>
              <a:rPr dirty="0" sz="3200" b="1" i="1">
                <a:latin typeface="Calibri"/>
                <a:cs typeface="Calibri"/>
              </a:rPr>
              <a:t>members</a:t>
            </a:r>
            <a:r>
              <a:rPr dirty="0" sz="3200" spc="-5" b="1" i="1">
                <a:latin typeface="Calibri"/>
                <a:cs typeface="Calibri"/>
              </a:rPr>
              <a:t> </a:t>
            </a:r>
            <a:r>
              <a:rPr dirty="0" sz="3200" b="1" i="1">
                <a:latin typeface="Calibri"/>
                <a:cs typeface="Calibri"/>
              </a:rPr>
              <a:t>of</a:t>
            </a:r>
            <a:r>
              <a:rPr dirty="0" sz="3200" spc="-10" b="1" i="1">
                <a:latin typeface="Calibri"/>
                <a:cs typeface="Calibri"/>
              </a:rPr>
              <a:t> </a:t>
            </a:r>
            <a:r>
              <a:rPr dirty="0" sz="3200" b="1" i="1">
                <a:latin typeface="Calibri"/>
                <a:cs typeface="Calibri"/>
              </a:rPr>
              <a:t>graminae.</a:t>
            </a:r>
            <a:endParaRPr sz="3200">
              <a:latin typeface="Calibri"/>
              <a:cs typeface="Calibri"/>
            </a:endParaRPr>
          </a:p>
          <a:p>
            <a:pPr algn="just" marL="355600" indent="-342900">
              <a:lnSpc>
                <a:spcPct val="100000"/>
              </a:lnSpc>
              <a:spcBef>
                <a:spcPts val="770"/>
              </a:spcBef>
              <a:buFont typeface="Arial MT"/>
              <a:buChar char="•"/>
              <a:tabLst>
                <a:tab pos="355600" algn="l"/>
              </a:tabLst>
            </a:pPr>
            <a:r>
              <a:rPr dirty="0" sz="3200" spc="-5" b="1" i="1">
                <a:latin typeface="Calibri"/>
                <a:cs typeface="Calibri"/>
              </a:rPr>
              <a:t>This</a:t>
            </a:r>
            <a:r>
              <a:rPr dirty="0" sz="3200" spc="969" b="1" i="1">
                <a:latin typeface="Calibri"/>
                <a:cs typeface="Calibri"/>
              </a:rPr>
              <a:t> </a:t>
            </a:r>
            <a:r>
              <a:rPr dirty="0" sz="3200" spc="-5" b="1" i="1">
                <a:latin typeface="Calibri"/>
                <a:cs typeface="Calibri"/>
              </a:rPr>
              <a:t>cycle</a:t>
            </a:r>
            <a:r>
              <a:rPr dirty="0" sz="3200" spc="965" b="1" i="1">
                <a:latin typeface="Calibri"/>
                <a:cs typeface="Calibri"/>
              </a:rPr>
              <a:t> </a:t>
            </a:r>
            <a:r>
              <a:rPr dirty="0" sz="3200" b="1" i="1">
                <a:latin typeface="Calibri"/>
                <a:cs typeface="Calibri"/>
              </a:rPr>
              <a:t>was</a:t>
            </a:r>
            <a:r>
              <a:rPr dirty="0" sz="3200" spc="980" b="1" i="1">
                <a:latin typeface="Calibri"/>
                <a:cs typeface="Calibri"/>
              </a:rPr>
              <a:t> </a:t>
            </a:r>
            <a:r>
              <a:rPr dirty="0" sz="3200" spc="-5" b="1" i="1">
                <a:latin typeface="Calibri"/>
                <a:cs typeface="Calibri"/>
              </a:rPr>
              <a:t>named</a:t>
            </a:r>
            <a:r>
              <a:rPr dirty="0" sz="3200" spc="975" b="1" i="1">
                <a:latin typeface="Calibri"/>
                <a:cs typeface="Calibri"/>
              </a:rPr>
              <a:t> </a:t>
            </a:r>
            <a:r>
              <a:rPr dirty="0" sz="3200" spc="-5" b="1" i="1">
                <a:latin typeface="Calibri"/>
                <a:cs typeface="Calibri"/>
              </a:rPr>
              <a:t>after</a:t>
            </a:r>
            <a:r>
              <a:rPr dirty="0" sz="3200" spc="965" b="1" i="1">
                <a:latin typeface="Calibri"/>
                <a:cs typeface="Calibri"/>
              </a:rPr>
              <a:t> </a:t>
            </a:r>
            <a:r>
              <a:rPr dirty="0" sz="3200" spc="5" b="1" i="1">
                <a:latin typeface="Calibri"/>
                <a:cs typeface="Calibri"/>
              </a:rPr>
              <a:t>the </a:t>
            </a:r>
            <a:r>
              <a:rPr dirty="0" sz="3200" spc="245" b="1" i="1">
                <a:latin typeface="Calibri"/>
                <a:cs typeface="Calibri"/>
              </a:rPr>
              <a:t> </a:t>
            </a:r>
            <a:r>
              <a:rPr dirty="0" sz="3200" spc="-10" b="1" i="1">
                <a:latin typeface="Calibri"/>
                <a:cs typeface="Calibri"/>
              </a:rPr>
              <a:t>discovers</a:t>
            </a:r>
            <a:r>
              <a:rPr dirty="0" sz="3200" spc="955" b="1" i="1">
                <a:latin typeface="Calibri"/>
                <a:cs typeface="Calibri"/>
              </a:rPr>
              <a:t> </a:t>
            </a:r>
            <a:r>
              <a:rPr dirty="0" sz="3200" b="1" i="1">
                <a:latin typeface="Calibri"/>
                <a:cs typeface="Calibri"/>
              </a:rPr>
              <a:t>as</a:t>
            </a:r>
            <a:endParaRPr sz="3200">
              <a:latin typeface="Calibri"/>
              <a:cs typeface="Calibri"/>
            </a:endParaRPr>
          </a:p>
        </p:txBody>
      </p:sp>
      <p:sp>
        <p:nvSpPr>
          <p:cNvPr id="3" name="object 3"/>
          <p:cNvSpPr txBox="1"/>
          <p:nvPr/>
        </p:nvSpPr>
        <p:spPr>
          <a:xfrm>
            <a:off x="650240" y="4744288"/>
            <a:ext cx="4799330" cy="514350"/>
          </a:xfrm>
          <a:prstGeom prst="rect">
            <a:avLst/>
          </a:prstGeom>
        </p:spPr>
        <p:txBody>
          <a:bodyPr wrap="square" lIns="0" tIns="13335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05"/>
              </a:spcBef>
              <a:tabLst>
                <a:tab pos="1577975" algn="l"/>
                <a:tab pos="2896235" algn="l"/>
                <a:tab pos="4524375" algn="l"/>
              </a:tabLst>
            </a:pPr>
            <a:r>
              <a:rPr dirty="0" sz="3200" b="1" i="1">
                <a:latin typeface="Calibri"/>
                <a:cs typeface="Calibri"/>
              </a:rPr>
              <a:t>Ha</a:t>
            </a:r>
            <a:r>
              <a:rPr dirty="0" sz="3200" spc="-45" b="1" i="1">
                <a:latin typeface="Calibri"/>
                <a:cs typeface="Calibri"/>
              </a:rPr>
              <a:t>t</a:t>
            </a:r>
            <a:r>
              <a:rPr dirty="0" sz="3200" b="1" i="1">
                <a:latin typeface="Calibri"/>
                <a:cs typeface="Calibri"/>
              </a:rPr>
              <a:t>c</a:t>
            </a:r>
            <a:r>
              <a:rPr dirty="0" sz="3200" spc="-10" b="1" i="1">
                <a:latin typeface="Calibri"/>
                <a:cs typeface="Calibri"/>
              </a:rPr>
              <a:t>h</a:t>
            </a:r>
            <a:r>
              <a:rPr dirty="0" sz="3200" b="1" i="1">
                <a:latin typeface="Calibri"/>
                <a:cs typeface="Calibri"/>
              </a:rPr>
              <a:t>-</a:t>
            </a:r>
            <a:r>
              <a:rPr dirty="0" sz="3200" b="1" i="1">
                <a:latin typeface="Calibri"/>
                <a:cs typeface="Calibri"/>
              </a:rPr>
              <a:t>	</a:t>
            </a:r>
            <a:r>
              <a:rPr dirty="0" sz="3200" spc="-5" b="1" i="1">
                <a:latin typeface="Calibri"/>
                <a:cs typeface="Calibri"/>
              </a:rPr>
              <a:t>Slac</a:t>
            </a:r>
            <a:r>
              <a:rPr dirty="0" sz="3200" b="1" i="1">
                <a:latin typeface="Calibri"/>
                <a:cs typeface="Calibri"/>
              </a:rPr>
              <a:t>k</a:t>
            </a:r>
            <a:r>
              <a:rPr dirty="0" sz="3200" b="1" i="1">
                <a:latin typeface="Calibri"/>
                <a:cs typeface="Calibri"/>
              </a:rPr>
              <a:t>	</a:t>
            </a:r>
            <a:r>
              <a:rPr dirty="0" sz="3200" b="1" i="1">
                <a:latin typeface="Calibri"/>
                <a:cs typeface="Calibri"/>
              </a:rPr>
              <a:t>cycl</a:t>
            </a:r>
            <a:r>
              <a:rPr dirty="0" sz="3200" spc="-15" b="1" i="1">
                <a:latin typeface="Calibri"/>
                <a:cs typeface="Calibri"/>
              </a:rPr>
              <a:t>e</a:t>
            </a:r>
            <a:r>
              <a:rPr dirty="0" sz="3200" spc="-5" b="1" i="1">
                <a:latin typeface="Calibri"/>
                <a:cs typeface="Calibri"/>
              </a:rPr>
              <a:t>.</a:t>
            </a:r>
            <a:r>
              <a:rPr dirty="0" sz="3200" spc="-10" b="1" i="1">
                <a:latin typeface="Calibri"/>
                <a:cs typeface="Calibri"/>
              </a:rPr>
              <a:t>i</a:t>
            </a:r>
            <a:r>
              <a:rPr dirty="0" sz="3200" b="1" i="1">
                <a:latin typeface="Calibri"/>
                <a:cs typeface="Calibri"/>
              </a:rPr>
              <a:t>t</a:t>
            </a:r>
            <a:r>
              <a:rPr dirty="0" sz="3200" b="1" i="1">
                <a:latin typeface="Calibri"/>
                <a:cs typeface="Calibri"/>
              </a:rPr>
              <a:t>	</a:t>
            </a:r>
            <a:r>
              <a:rPr dirty="0" sz="3200" b="1" i="1">
                <a:latin typeface="Calibri"/>
                <a:cs typeface="Calibri"/>
              </a:rPr>
              <a:t>is</a:t>
            </a:r>
            <a:endParaRPr sz="3200">
              <a:latin typeface="Calibri"/>
              <a:cs typeface="Calibri"/>
            </a:endParaRPr>
          </a:p>
        </p:txBody>
      </p:sp>
      <p:sp>
        <p:nvSpPr>
          <p:cNvPr id="4" name="object 4"/>
          <p:cNvSpPr txBox="1"/>
          <p:nvPr/>
        </p:nvSpPr>
        <p:spPr>
          <a:xfrm>
            <a:off x="7019925" y="4744288"/>
            <a:ext cx="1816735" cy="514350"/>
          </a:xfrm>
          <a:prstGeom prst="rect">
            <a:avLst/>
          </a:prstGeom>
        </p:spPr>
        <p:txBody>
          <a:bodyPr wrap="square" lIns="0" tIns="13335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05"/>
              </a:spcBef>
              <a:tabLst>
                <a:tab pos="1457325" algn="l"/>
              </a:tabLst>
            </a:pPr>
            <a:r>
              <a:rPr dirty="0" sz="3200" spc="-25" b="1" i="1">
                <a:latin typeface="Calibri"/>
                <a:cs typeface="Calibri"/>
              </a:rPr>
              <a:t>c</a:t>
            </a:r>
            <a:r>
              <a:rPr dirty="0" sz="3200" b="1" i="1">
                <a:latin typeface="Calibri"/>
                <a:cs typeface="Calibri"/>
              </a:rPr>
              <a:t>al</a:t>
            </a:r>
            <a:r>
              <a:rPr dirty="0" sz="3200" spc="-20" b="1" i="1">
                <a:latin typeface="Calibri"/>
                <a:cs typeface="Calibri"/>
              </a:rPr>
              <a:t>l</a:t>
            </a:r>
            <a:r>
              <a:rPr dirty="0" sz="3200" spc="-5" b="1" i="1">
                <a:latin typeface="Calibri"/>
                <a:cs typeface="Calibri"/>
              </a:rPr>
              <a:t>e</a:t>
            </a:r>
            <a:r>
              <a:rPr dirty="0" sz="3200" b="1" i="1">
                <a:latin typeface="Calibri"/>
                <a:cs typeface="Calibri"/>
              </a:rPr>
              <a:t>d</a:t>
            </a:r>
            <a:r>
              <a:rPr dirty="0" sz="3200" b="1" i="1">
                <a:latin typeface="Calibri"/>
                <a:cs typeface="Calibri"/>
              </a:rPr>
              <a:t>	</a:t>
            </a:r>
            <a:r>
              <a:rPr dirty="0" sz="3200" b="1" i="1">
                <a:latin typeface="Calibri"/>
                <a:cs typeface="Calibri"/>
              </a:rPr>
              <a:t>β-</a:t>
            </a:r>
            <a:endParaRPr sz="3200">
              <a:latin typeface="Calibri"/>
              <a:cs typeface="Calibri"/>
            </a:endParaRPr>
          </a:p>
        </p:txBody>
      </p:sp>
      <p:sp>
        <p:nvSpPr>
          <p:cNvPr id="5" name="object 5"/>
          <p:cNvSpPr txBox="1"/>
          <p:nvPr/>
        </p:nvSpPr>
        <p:spPr>
          <a:xfrm>
            <a:off x="5649848" y="4744288"/>
            <a:ext cx="3187700" cy="1002030"/>
          </a:xfrm>
          <a:prstGeom prst="rect">
            <a:avLst/>
          </a:prstGeom>
        </p:spPr>
        <p:txBody>
          <a:bodyPr wrap="square" lIns="0" tIns="13335" rIns="0" bIns="0" rtlCol="0" vert="horz">
            <a:spAutoFit/>
          </a:bodyPr>
          <a:lstStyle/>
          <a:p>
            <a:pPr marL="238125">
              <a:lnSpc>
                <a:spcPct val="100000"/>
              </a:lnSpc>
              <a:spcBef>
                <a:spcPts val="105"/>
              </a:spcBef>
            </a:pPr>
            <a:r>
              <a:rPr dirty="0" sz="3200" b="1" i="1">
                <a:latin typeface="Calibri"/>
                <a:cs typeface="Calibri"/>
              </a:rPr>
              <a:t>also</a:t>
            </a:r>
            <a:endParaRPr sz="3200">
              <a:latin typeface="Calibri"/>
              <a:cs typeface="Calibri"/>
            </a:endParaRPr>
          </a:p>
          <a:p>
            <a:pPr marL="12700">
              <a:lnSpc>
                <a:spcPct val="100000"/>
              </a:lnSpc>
              <a:tabLst>
                <a:tab pos="1053465" algn="l"/>
              </a:tabLst>
            </a:pPr>
            <a:r>
              <a:rPr dirty="0" sz="3200" spc="-15" b="1" i="1">
                <a:latin typeface="Calibri"/>
                <a:cs typeface="Calibri"/>
              </a:rPr>
              <a:t>a</a:t>
            </a:r>
            <a:r>
              <a:rPr dirty="0" sz="3200" spc="-5" b="1" i="1">
                <a:latin typeface="Calibri"/>
                <a:cs typeface="Calibri"/>
              </a:rPr>
              <a:t>n</a:t>
            </a:r>
            <a:r>
              <a:rPr dirty="0" sz="3200" b="1" i="1">
                <a:latin typeface="Calibri"/>
                <a:cs typeface="Calibri"/>
              </a:rPr>
              <a:t>d</a:t>
            </a:r>
            <a:r>
              <a:rPr dirty="0" sz="3200" b="1" i="1">
                <a:latin typeface="Calibri"/>
                <a:cs typeface="Calibri"/>
              </a:rPr>
              <a:t>	</a:t>
            </a:r>
            <a:r>
              <a:rPr dirty="0" sz="3200" spc="-25" b="1" i="1">
                <a:latin typeface="Calibri"/>
                <a:cs typeface="Calibri"/>
              </a:rPr>
              <a:t>c</a:t>
            </a:r>
            <a:r>
              <a:rPr dirty="0" sz="3200" b="1" i="1">
                <a:latin typeface="Calibri"/>
                <a:cs typeface="Calibri"/>
              </a:rPr>
              <a:t>o</a:t>
            </a:r>
            <a:r>
              <a:rPr dirty="0" sz="3200" spc="-10" b="1" i="1">
                <a:latin typeface="Calibri"/>
                <a:cs typeface="Calibri"/>
              </a:rPr>
              <a:t>-</a:t>
            </a:r>
            <a:r>
              <a:rPr dirty="0" sz="3200" spc="-5" b="1" i="1">
                <a:latin typeface="Calibri"/>
                <a:cs typeface="Calibri"/>
              </a:rPr>
              <a:t>operative</a:t>
            </a:r>
            <a:endParaRPr sz="3200">
              <a:latin typeface="Calibri"/>
              <a:cs typeface="Calibri"/>
            </a:endParaRPr>
          </a:p>
        </p:txBody>
      </p:sp>
      <p:sp>
        <p:nvSpPr>
          <p:cNvPr id="6" name="object 6"/>
          <p:cNvSpPr txBox="1"/>
          <p:nvPr/>
        </p:nvSpPr>
        <p:spPr>
          <a:xfrm>
            <a:off x="650240" y="5232603"/>
            <a:ext cx="4622165" cy="1001394"/>
          </a:xfrm>
          <a:prstGeom prst="rect">
            <a:avLst/>
          </a:prstGeom>
        </p:spPr>
        <p:txBody>
          <a:bodyPr wrap="square" lIns="0" tIns="12700" rIns="0" bIns="0" rtlCol="0" vert="horz">
            <a:spAutoFit/>
          </a:bodyPr>
          <a:lstStyle/>
          <a:p>
            <a:pPr marL="12700" marR="5080">
              <a:lnSpc>
                <a:spcPct val="100000"/>
              </a:lnSpc>
              <a:spcBef>
                <a:spcPts val="100"/>
              </a:spcBef>
              <a:tabLst>
                <a:tab pos="2717800" algn="l"/>
                <a:tab pos="3903979" algn="l"/>
              </a:tabLst>
            </a:pPr>
            <a:r>
              <a:rPr dirty="0" sz="3200" spc="-25" b="1" i="1">
                <a:latin typeface="Calibri"/>
                <a:cs typeface="Calibri"/>
              </a:rPr>
              <a:t>c</a:t>
            </a:r>
            <a:r>
              <a:rPr dirty="0" sz="3200" b="1" i="1">
                <a:latin typeface="Calibri"/>
                <a:cs typeface="Calibri"/>
              </a:rPr>
              <a:t>a</a:t>
            </a:r>
            <a:r>
              <a:rPr dirty="0" sz="3200" spc="-15" b="1" i="1">
                <a:latin typeface="Calibri"/>
                <a:cs typeface="Calibri"/>
              </a:rPr>
              <a:t>r</a:t>
            </a:r>
            <a:r>
              <a:rPr dirty="0" sz="3200" b="1" i="1">
                <a:latin typeface="Calibri"/>
                <a:cs typeface="Calibri"/>
              </a:rPr>
              <a:t>b</a:t>
            </a:r>
            <a:r>
              <a:rPr dirty="0" sz="3200" spc="-70" b="1" i="1">
                <a:latin typeface="Calibri"/>
                <a:cs typeface="Calibri"/>
              </a:rPr>
              <a:t>o</a:t>
            </a:r>
            <a:r>
              <a:rPr dirty="0" sz="3200" spc="-5" b="1" i="1">
                <a:latin typeface="Calibri"/>
                <a:cs typeface="Calibri"/>
              </a:rPr>
              <a:t>xylatio</a:t>
            </a:r>
            <a:r>
              <a:rPr dirty="0" sz="3200" b="1" i="1">
                <a:latin typeface="Calibri"/>
                <a:cs typeface="Calibri"/>
              </a:rPr>
              <a:t>n</a:t>
            </a:r>
            <a:r>
              <a:rPr dirty="0" sz="3200" b="1" i="1">
                <a:latin typeface="Calibri"/>
                <a:cs typeface="Calibri"/>
              </a:rPr>
              <a:t>	</a:t>
            </a:r>
            <a:r>
              <a:rPr dirty="0" sz="3200" spc="-15" b="1" i="1">
                <a:latin typeface="Calibri"/>
                <a:cs typeface="Calibri"/>
              </a:rPr>
              <a:t>p</a:t>
            </a:r>
            <a:r>
              <a:rPr dirty="0" sz="3200" b="1" i="1">
                <a:latin typeface="Calibri"/>
                <a:cs typeface="Calibri"/>
              </a:rPr>
              <a:t>ath</a:t>
            </a:r>
            <a:r>
              <a:rPr dirty="0" sz="3200" b="1" i="1">
                <a:latin typeface="Calibri"/>
                <a:cs typeface="Calibri"/>
              </a:rPr>
              <a:t>	</a:t>
            </a:r>
            <a:r>
              <a:rPr dirty="0" sz="3200" spc="-15" b="1" i="1">
                <a:latin typeface="Calibri"/>
                <a:cs typeface="Calibri"/>
              </a:rPr>
              <a:t>way  </a:t>
            </a:r>
            <a:r>
              <a:rPr dirty="0" sz="3200" spc="-10" b="1" i="1">
                <a:latin typeface="Calibri"/>
                <a:cs typeface="Calibri"/>
              </a:rPr>
              <a:t>photosynthesis.</a:t>
            </a:r>
            <a:endParaRPr sz="3200">
              <a:latin typeface="Calibri"/>
              <a:cs typeface="Calibri"/>
            </a:endParaRPr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/>
          <p:nvPr/>
        </p:nvSpPr>
        <p:spPr>
          <a:xfrm>
            <a:off x="383540" y="769365"/>
            <a:ext cx="8226425" cy="2660015"/>
          </a:xfrm>
          <a:prstGeom prst="rect">
            <a:avLst/>
          </a:prstGeom>
        </p:spPr>
        <p:txBody>
          <a:bodyPr wrap="square" lIns="0" tIns="13335" rIns="0" bIns="0" rtlCol="0" vert="horz">
            <a:spAutoFit/>
          </a:bodyPr>
          <a:lstStyle/>
          <a:p>
            <a:pPr marL="355600" marR="5715" indent="-342900">
              <a:lnSpc>
                <a:spcPct val="100000"/>
              </a:lnSpc>
              <a:spcBef>
                <a:spcPts val="105"/>
              </a:spcBef>
              <a:buFont typeface="Arial MT"/>
              <a:buChar char="•"/>
              <a:tabLst>
                <a:tab pos="354965" algn="l"/>
                <a:tab pos="355600" algn="l"/>
                <a:tab pos="4883785" algn="l"/>
              </a:tabLst>
            </a:pPr>
            <a:r>
              <a:rPr dirty="0" sz="3200" spc="-5" b="1" i="1">
                <a:latin typeface="Calibri"/>
                <a:cs typeface="Calibri"/>
              </a:rPr>
              <a:t>The</a:t>
            </a:r>
            <a:r>
              <a:rPr dirty="0" sz="3200" spc="315" b="1" i="1">
                <a:latin typeface="Calibri"/>
                <a:cs typeface="Calibri"/>
              </a:rPr>
              <a:t> </a:t>
            </a:r>
            <a:r>
              <a:rPr dirty="0" sz="3200" spc="-10" b="1" i="1">
                <a:latin typeface="Calibri"/>
                <a:cs typeface="Calibri"/>
              </a:rPr>
              <a:t>first</a:t>
            </a:r>
            <a:r>
              <a:rPr dirty="0" sz="3200" spc="345" b="1" i="1">
                <a:latin typeface="Calibri"/>
                <a:cs typeface="Calibri"/>
              </a:rPr>
              <a:t> </a:t>
            </a:r>
            <a:r>
              <a:rPr dirty="0" sz="3200" spc="-15" b="1" i="1">
                <a:latin typeface="Calibri"/>
                <a:cs typeface="Calibri"/>
              </a:rPr>
              <a:t>stable</a:t>
            </a:r>
            <a:r>
              <a:rPr dirty="0" sz="3200" spc="310" b="1" i="1">
                <a:latin typeface="Calibri"/>
                <a:cs typeface="Calibri"/>
              </a:rPr>
              <a:t> </a:t>
            </a:r>
            <a:r>
              <a:rPr dirty="0" sz="3200" spc="-10" b="1" i="1">
                <a:latin typeface="Calibri"/>
                <a:cs typeface="Calibri"/>
              </a:rPr>
              <a:t>compond	</a:t>
            </a:r>
            <a:r>
              <a:rPr dirty="0" sz="3200" spc="-5" b="1" i="1">
                <a:latin typeface="Calibri"/>
                <a:cs typeface="Calibri"/>
              </a:rPr>
              <a:t>Hatch-Slack</a:t>
            </a:r>
            <a:r>
              <a:rPr dirty="0" sz="3200" spc="270" b="1" i="1">
                <a:latin typeface="Calibri"/>
                <a:cs typeface="Calibri"/>
              </a:rPr>
              <a:t> </a:t>
            </a:r>
            <a:r>
              <a:rPr dirty="0" sz="3200" spc="-5" b="1" i="1">
                <a:latin typeface="Calibri"/>
                <a:cs typeface="Calibri"/>
              </a:rPr>
              <a:t>cycle</a:t>
            </a:r>
            <a:r>
              <a:rPr dirty="0" sz="3200" spc="260" b="1" i="1">
                <a:latin typeface="Calibri"/>
                <a:cs typeface="Calibri"/>
              </a:rPr>
              <a:t> </a:t>
            </a:r>
            <a:r>
              <a:rPr dirty="0" sz="3200" spc="5" b="1" i="1">
                <a:latin typeface="Calibri"/>
                <a:cs typeface="Calibri"/>
              </a:rPr>
              <a:t>is </a:t>
            </a:r>
            <a:r>
              <a:rPr dirty="0" sz="3200" spc="-710" b="1" i="1">
                <a:latin typeface="Calibri"/>
                <a:cs typeface="Calibri"/>
              </a:rPr>
              <a:t> </a:t>
            </a:r>
            <a:r>
              <a:rPr dirty="0" sz="3200" spc="-5" b="1" i="1">
                <a:solidFill>
                  <a:srgbClr val="C00000"/>
                </a:solidFill>
                <a:latin typeface="Calibri"/>
                <a:cs typeface="Calibri"/>
              </a:rPr>
              <a:t>4-carbon</a:t>
            </a:r>
            <a:r>
              <a:rPr dirty="0" sz="3200" spc="-30" b="1" i="1">
                <a:solidFill>
                  <a:srgbClr val="C00000"/>
                </a:solidFill>
                <a:latin typeface="Calibri"/>
                <a:cs typeface="Calibri"/>
              </a:rPr>
              <a:t> </a:t>
            </a:r>
            <a:r>
              <a:rPr dirty="0" sz="3200" spc="-15" b="1" i="1">
                <a:solidFill>
                  <a:srgbClr val="C00000"/>
                </a:solidFill>
                <a:latin typeface="Calibri"/>
                <a:cs typeface="Calibri"/>
              </a:rPr>
              <a:t>oxaloacetic</a:t>
            </a:r>
            <a:r>
              <a:rPr dirty="0" sz="3200" spc="-5" b="1" i="1">
                <a:solidFill>
                  <a:srgbClr val="C00000"/>
                </a:solidFill>
                <a:latin typeface="Calibri"/>
                <a:cs typeface="Calibri"/>
              </a:rPr>
              <a:t> acid.</a:t>
            </a:r>
            <a:endParaRPr sz="3200">
              <a:latin typeface="Calibri"/>
              <a:cs typeface="Calibri"/>
            </a:endParaRPr>
          </a:p>
          <a:p>
            <a:pPr marL="355600" indent="-342900">
              <a:lnSpc>
                <a:spcPct val="100000"/>
              </a:lnSpc>
              <a:spcBef>
                <a:spcPts val="765"/>
              </a:spcBef>
              <a:buFont typeface="Arial MT"/>
              <a:buChar char="•"/>
              <a:tabLst>
                <a:tab pos="354965" algn="l"/>
                <a:tab pos="355600" algn="l"/>
              </a:tabLst>
            </a:pPr>
            <a:r>
              <a:rPr dirty="0" sz="3200" spc="-10" b="1" i="1">
                <a:latin typeface="Calibri"/>
                <a:cs typeface="Calibri"/>
              </a:rPr>
              <a:t>Therefore,</a:t>
            </a:r>
            <a:r>
              <a:rPr dirty="0" sz="3200" spc="5" b="1" i="1">
                <a:latin typeface="Calibri"/>
                <a:cs typeface="Calibri"/>
              </a:rPr>
              <a:t> </a:t>
            </a:r>
            <a:r>
              <a:rPr dirty="0" sz="3200" b="1" i="1">
                <a:latin typeface="Calibri"/>
                <a:cs typeface="Calibri"/>
              </a:rPr>
              <a:t>it</a:t>
            </a:r>
            <a:r>
              <a:rPr dirty="0" sz="3200" spc="-20" b="1" i="1">
                <a:latin typeface="Calibri"/>
                <a:cs typeface="Calibri"/>
              </a:rPr>
              <a:t> </a:t>
            </a:r>
            <a:r>
              <a:rPr dirty="0" sz="3200" b="1" i="1">
                <a:latin typeface="Calibri"/>
                <a:cs typeface="Calibri"/>
              </a:rPr>
              <a:t>is </a:t>
            </a:r>
            <a:r>
              <a:rPr dirty="0" sz="3200" spc="-5" b="1" i="1">
                <a:latin typeface="Calibri"/>
                <a:cs typeface="Calibri"/>
              </a:rPr>
              <a:t>called</a:t>
            </a:r>
            <a:r>
              <a:rPr dirty="0" sz="3200" spc="-30" b="1" i="1">
                <a:latin typeface="Calibri"/>
                <a:cs typeface="Calibri"/>
              </a:rPr>
              <a:t> </a:t>
            </a:r>
            <a:r>
              <a:rPr dirty="0" sz="3200" b="1" i="1">
                <a:solidFill>
                  <a:srgbClr val="C00000"/>
                </a:solidFill>
                <a:latin typeface="Calibri"/>
                <a:cs typeface="Calibri"/>
              </a:rPr>
              <a:t>c4-cycle.</a:t>
            </a:r>
            <a:endParaRPr sz="3200">
              <a:latin typeface="Calibri"/>
              <a:cs typeface="Calibri"/>
            </a:endParaRPr>
          </a:p>
          <a:p>
            <a:pPr marL="355600" marR="5080" indent="-342900">
              <a:lnSpc>
                <a:spcPct val="100000"/>
              </a:lnSpc>
              <a:spcBef>
                <a:spcPts val="770"/>
              </a:spcBef>
              <a:buFont typeface="Arial MT"/>
              <a:buChar char="•"/>
              <a:tabLst>
                <a:tab pos="354965" algn="l"/>
                <a:tab pos="355600" algn="l"/>
              </a:tabLst>
            </a:pPr>
            <a:r>
              <a:rPr dirty="0" sz="3200" spc="-5" b="1" i="1">
                <a:latin typeface="Calibri"/>
                <a:cs typeface="Calibri"/>
              </a:rPr>
              <a:t>Such</a:t>
            </a:r>
            <a:r>
              <a:rPr dirty="0" sz="3200" spc="105" b="1" i="1">
                <a:latin typeface="Calibri"/>
                <a:cs typeface="Calibri"/>
              </a:rPr>
              <a:t> </a:t>
            </a:r>
            <a:r>
              <a:rPr dirty="0" sz="3200" spc="-5" b="1" i="1">
                <a:latin typeface="Calibri"/>
                <a:cs typeface="Calibri"/>
              </a:rPr>
              <a:t>plants</a:t>
            </a:r>
            <a:r>
              <a:rPr dirty="0" sz="3200" spc="110" b="1" i="1">
                <a:latin typeface="Calibri"/>
                <a:cs typeface="Calibri"/>
              </a:rPr>
              <a:t> </a:t>
            </a:r>
            <a:r>
              <a:rPr dirty="0" sz="3200" spc="-5" b="1" i="1">
                <a:latin typeface="Calibri"/>
                <a:cs typeface="Calibri"/>
              </a:rPr>
              <a:t>wich</a:t>
            </a:r>
            <a:r>
              <a:rPr dirty="0" sz="3200" spc="105" b="1" i="1">
                <a:latin typeface="Calibri"/>
                <a:cs typeface="Calibri"/>
              </a:rPr>
              <a:t> </a:t>
            </a:r>
            <a:r>
              <a:rPr dirty="0" sz="3200" b="1" i="1">
                <a:latin typeface="Calibri"/>
                <a:cs typeface="Calibri"/>
              </a:rPr>
              <a:t>possess</a:t>
            </a:r>
            <a:r>
              <a:rPr dirty="0" sz="3200" spc="95" b="1" i="1">
                <a:latin typeface="Calibri"/>
                <a:cs typeface="Calibri"/>
              </a:rPr>
              <a:t> </a:t>
            </a:r>
            <a:r>
              <a:rPr dirty="0" sz="3200" b="1" i="1">
                <a:latin typeface="Calibri"/>
                <a:cs typeface="Calibri"/>
              </a:rPr>
              <a:t>c4</a:t>
            </a:r>
            <a:r>
              <a:rPr dirty="0" sz="3200" spc="110" b="1" i="1">
                <a:latin typeface="Calibri"/>
                <a:cs typeface="Calibri"/>
              </a:rPr>
              <a:t> </a:t>
            </a:r>
            <a:r>
              <a:rPr dirty="0" sz="3200" b="1" i="1">
                <a:latin typeface="Calibri"/>
                <a:cs typeface="Calibri"/>
              </a:rPr>
              <a:t>cycle</a:t>
            </a:r>
            <a:r>
              <a:rPr dirty="0" sz="3200" spc="105" b="1" i="1">
                <a:latin typeface="Calibri"/>
                <a:cs typeface="Calibri"/>
              </a:rPr>
              <a:t> </a:t>
            </a:r>
            <a:r>
              <a:rPr dirty="0" sz="3200" spc="-5" b="1" i="1">
                <a:latin typeface="Calibri"/>
                <a:cs typeface="Calibri"/>
              </a:rPr>
              <a:t>are</a:t>
            </a:r>
            <a:r>
              <a:rPr dirty="0" sz="3200" spc="114" b="1" i="1">
                <a:latin typeface="Calibri"/>
                <a:cs typeface="Calibri"/>
              </a:rPr>
              <a:t> </a:t>
            </a:r>
            <a:r>
              <a:rPr dirty="0" sz="3200" spc="-5" b="1" i="1">
                <a:latin typeface="Calibri"/>
                <a:cs typeface="Calibri"/>
              </a:rPr>
              <a:t>called</a:t>
            </a:r>
            <a:r>
              <a:rPr dirty="0" sz="3200" spc="105" b="1" i="1">
                <a:latin typeface="Calibri"/>
                <a:cs typeface="Calibri"/>
              </a:rPr>
              <a:t> </a:t>
            </a:r>
            <a:r>
              <a:rPr dirty="0" sz="3200" b="1" i="1">
                <a:latin typeface="Calibri"/>
                <a:cs typeface="Calibri"/>
              </a:rPr>
              <a:t>c4 </a:t>
            </a:r>
            <a:r>
              <a:rPr dirty="0" sz="3200" spc="-705" b="1" i="1">
                <a:latin typeface="Calibri"/>
                <a:cs typeface="Calibri"/>
              </a:rPr>
              <a:t> </a:t>
            </a:r>
            <a:r>
              <a:rPr dirty="0" sz="3200" spc="-5" b="1" i="1">
                <a:latin typeface="Calibri"/>
                <a:cs typeface="Calibri"/>
              </a:rPr>
              <a:t>plants.</a:t>
            </a:r>
            <a:endParaRPr sz="3200">
              <a:latin typeface="Calibri"/>
              <a:cs typeface="Calibri"/>
            </a:endParaRPr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>
            <a:spLocks noGrp="1"/>
          </p:cNvSpPr>
          <p:nvPr>
            <p:ph type="title"/>
          </p:nvPr>
        </p:nvSpPr>
        <p:spPr>
          <a:xfrm>
            <a:off x="1416177" y="301497"/>
            <a:ext cx="6461760" cy="696595"/>
          </a:xfrm>
          <a:prstGeom prst="rect"/>
        </p:spPr>
        <p:txBody>
          <a:bodyPr wrap="square" lIns="0" tIns="12700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dirty="0" spc="-10" i="1">
                <a:latin typeface="Calibri"/>
                <a:cs typeface="Calibri"/>
              </a:rPr>
              <a:t>CHARECTERISTIC</a:t>
            </a:r>
            <a:r>
              <a:rPr dirty="0" spc="-45" i="1">
                <a:latin typeface="Calibri"/>
                <a:cs typeface="Calibri"/>
              </a:rPr>
              <a:t> </a:t>
            </a:r>
            <a:r>
              <a:rPr dirty="0" i="1">
                <a:latin typeface="Calibri"/>
                <a:cs typeface="Calibri"/>
              </a:rPr>
              <a:t>C4</a:t>
            </a:r>
            <a:r>
              <a:rPr dirty="0" spc="-15" i="1">
                <a:latin typeface="Calibri"/>
                <a:cs typeface="Calibri"/>
              </a:rPr>
              <a:t> </a:t>
            </a:r>
            <a:r>
              <a:rPr dirty="0" spc="-10" i="1">
                <a:latin typeface="Calibri"/>
                <a:cs typeface="Calibri"/>
              </a:rPr>
              <a:t>PLANTS</a:t>
            </a:r>
          </a:p>
        </p:txBody>
      </p:sp>
      <p:sp>
        <p:nvSpPr>
          <p:cNvPr id="3" name="object 3"/>
          <p:cNvSpPr txBox="1"/>
          <p:nvPr/>
        </p:nvSpPr>
        <p:spPr>
          <a:xfrm>
            <a:off x="78739" y="1075690"/>
            <a:ext cx="8988425" cy="5147310"/>
          </a:xfrm>
          <a:prstGeom prst="rect">
            <a:avLst/>
          </a:prstGeom>
        </p:spPr>
        <p:txBody>
          <a:bodyPr wrap="square" lIns="0" tIns="12700" rIns="0" bIns="0" rtlCol="0" vert="horz">
            <a:spAutoFit/>
          </a:bodyPr>
          <a:lstStyle/>
          <a:p>
            <a:pPr algn="just" marL="527685" marR="5080" indent="-515620">
              <a:lnSpc>
                <a:spcPct val="100000"/>
              </a:lnSpc>
              <a:spcBef>
                <a:spcPts val="100"/>
              </a:spcBef>
              <a:buAutoNum type="arabicParenR"/>
              <a:tabLst>
                <a:tab pos="528320" algn="l"/>
              </a:tabLst>
            </a:pPr>
            <a:r>
              <a:rPr dirty="0" sz="3000" b="1" i="1">
                <a:latin typeface="Calibri"/>
                <a:cs typeface="Calibri"/>
              </a:rPr>
              <a:t>The leaves of c</a:t>
            </a:r>
            <a:r>
              <a:rPr dirty="0" sz="1800" b="1" i="1">
                <a:latin typeface="Calibri"/>
                <a:cs typeface="Calibri"/>
              </a:rPr>
              <a:t>4 </a:t>
            </a:r>
            <a:r>
              <a:rPr dirty="0" sz="3000" spc="-5" b="1" i="1">
                <a:latin typeface="Calibri"/>
                <a:cs typeface="Calibri"/>
              </a:rPr>
              <a:t>plants </a:t>
            </a:r>
            <a:r>
              <a:rPr dirty="0" sz="3000" b="1" i="1">
                <a:latin typeface="Calibri"/>
                <a:cs typeface="Calibri"/>
              </a:rPr>
              <a:t>possess </a:t>
            </a:r>
            <a:r>
              <a:rPr dirty="0" sz="3000" spc="-15" b="1" i="1">
                <a:latin typeface="Calibri"/>
                <a:cs typeface="Calibri"/>
              </a:rPr>
              <a:t>special </a:t>
            </a:r>
            <a:r>
              <a:rPr dirty="0" sz="3000" spc="-25" b="1" i="1">
                <a:latin typeface="Calibri"/>
                <a:cs typeface="Calibri"/>
              </a:rPr>
              <a:t>anatomy </a:t>
            </a:r>
            <a:r>
              <a:rPr dirty="0" sz="3000" spc="-15" b="1" i="1">
                <a:solidFill>
                  <a:srgbClr val="C00000"/>
                </a:solidFill>
                <a:latin typeface="Calibri"/>
                <a:cs typeface="Calibri"/>
              </a:rPr>
              <a:t>kranz </a:t>
            </a:r>
            <a:r>
              <a:rPr dirty="0" sz="3000" spc="-10" b="1" i="1">
                <a:solidFill>
                  <a:srgbClr val="C00000"/>
                </a:solidFill>
                <a:latin typeface="Calibri"/>
                <a:cs typeface="Calibri"/>
              </a:rPr>
              <a:t> </a:t>
            </a:r>
            <a:r>
              <a:rPr dirty="0" sz="3000" b="1" i="1">
                <a:solidFill>
                  <a:srgbClr val="C00000"/>
                </a:solidFill>
                <a:latin typeface="Calibri"/>
                <a:cs typeface="Calibri"/>
              </a:rPr>
              <a:t>type.</a:t>
            </a:r>
            <a:r>
              <a:rPr dirty="0" sz="3000" spc="5" b="1" i="1">
                <a:solidFill>
                  <a:srgbClr val="C00000"/>
                </a:solidFill>
                <a:latin typeface="Calibri"/>
                <a:cs typeface="Calibri"/>
              </a:rPr>
              <a:t> </a:t>
            </a:r>
            <a:r>
              <a:rPr dirty="0" sz="3000" spc="-5" b="1" i="1">
                <a:latin typeface="Calibri"/>
                <a:cs typeface="Calibri"/>
              </a:rPr>
              <a:t>The</a:t>
            </a:r>
            <a:r>
              <a:rPr dirty="0" sz="3000" b="1" i="1">
                <a:latin typeface="Calibri"/>
                <a:cs typeface="Calibri"/>
              </a:rPr>
              <a:t> </a:t>
            </a:r>
            <a:r>
              <a:rPr dirty="0" sz="3000" spc="-5" b="1" i="1">
                <a:latin typeface="Calibri"/>
                <a:cs typeface="Calibri"/>
              </a:rPr>
              <a:t>vascular</a:t>
            </a:r>
            <a:r>
              <a:rPr dirty="0" sz="3000" b="1" i="1">
                <a:latin typeface="Calibri"/>
                <a:cs typeface="Calibri"/>
              </a:rPr>
              <a:t> </a:t>
            </a:r>
            <a:r>
              <a:rPr dirty="0" sz="3000" spc="-10" b="1" i="1">
                <a:latin typeface="Calibri"/>
                <a:cs typeface="Calibri"/>
              </a:rPr>
              <a:t>elements</a:t>
            </a:r>
            <a:r>
              <a:rPr dirty="0" sz="3000" spc="-5" b="1" i="1">
                <a:latin typeface="Calibri"/>
                <a:cs typeface="Calibri"/>
              </a:rPr>
              <a:t> in</a:t>
            </a:r>
            <a:r>
              <a:rPr dirty="0" sz="3000" b="1" i="1">
                <a:latin typeface="Calibri"/>
                <a:cs typeface="Calibri"/>
              </a:rPr>
              <a:t> c</a:t>
            </a:r>
            <a:r>
              <a:rPr dirty="0" sz="1800" b="1" i="1">
                <a:latin typeface="Calibri"/>
                <a:cs typeface="Calibri"/>
              </a:rPr>
              <a:t>4</a:t>
            </a:r>
            <a:r>
              <a:rPr dirty="0" sz="1800" spc="5" b="1" i="1">
                <a:latin typeface="Calibri"/>
                <a:cs typeface="Calibri"/>
              </a:rPr>
              <a:t> </a:t>
            </a:r>
            <a:r>
              <a:rPr dirty="0" sz="3000" b="1" i="1">
                <a:latin typeface="Calibri"/>
                <a:cs typeface="Calibri"/>
              </a:rPr>
              <a:t>leaves</a:t>
            </a:r>
            <a:r>
              <a:rPr dirty="0" sz="3000" spc="5" b="1" i="1">
                <a:latin typeface="Calibri"/>
                <a:cs typeface="Calibri"/>
              </a:rPr>
              <a:t> </a:t>
            </a:r>
            <a:r>
              <a:rPr dirty="0" sz="3000" spc="-5" b="1" i="1">
                <a:latin typeface="Calibri"/>
                <a:cs typeface="Calibri"/>
              </a:rPr>
              <a:t>remain </a:t>
            </a:r>
            <a:r>
              <a:rPr dirty="0" sz="3000" b="1" i="1">
                <a:latin typeface="Calibri"/>
                <a:cs typeface="Calibri"/>
              </a:rPr>
              <a:t> </a:t>
            </a:r>
            <a:r>
              <a:rPr dirty="0" sz="3000" spc="-5" b="1" i="1">
                <a:latin typeface="Calibri"/>
                <a:cs typeface="Calibri"/>
              </a:rPr>
              <a:t>surrounded</a:t>
            </a:r>
            <a:r>
              <a:rPr dirty="0" sz="3000" b="1" i="1">
                <a:latin typeface="Calibri"/>
                <a:cs typeface="Calibri"/>
              </a:rPr>
              <a:t> </a:t>
            </a:r>
            <a:r>
              <a:rPr dirty="0" sz="3000" spc="-10" b="1" i="1">
                <a:latin typeface="Calibri"/>
                <a:cs typeface="Calibri"/>
              </a:rPr>
              <a:t>by</a:t>
            </a:r>
            <a:r>
              <a:rPr dirty="0" sz="3000" spc="-5" b="1" i="1">
                <a:latin typeface="Calibri"/>
                <a:cs typeface="Calibri"/>
              </a:rPr>
              <a:t> </a:t>
            </a:r>
            <a:r>
              <a:rPr dirty="0" sz="3000" b="1" i="1">
                <a:latin typeface="Calibri"/>
                <a:cs typeface="Calibri"/>
              </a:rPr>
              <a:t>a</a:t>
            </a:r>
            <a:r>
              <a:rPr dirty="0" sz="3000" spc="5" b="1" i="1">
                <a:latin typeface="Calibri"/>
                <a:cs typeface="Calibri"/>
              </a:rPr>
              <a:t> </a:t>
            </a:r>
            <a:r>
              <a:rPr dirty="0" sz="3000" b="1" i="1">
                <a:latin typeface="Calibri"/>
                <a:cs typeface="Calibri"/>
              </a:rPr>
              <a:t>layer</a:t>
            </a:r>
            <a:r>
              <a:rPr dirty="0" sz="3000" spc="5" b="1" i="1">
                <a:latin typeface="Calibri"/>
                <a:cs typeface="Calibri"/>
              </a:rPr>
              <a:t> </a:t>
            </a:r>
            <a:r>
              <a:rPr dirty="0" sz="3000" b="1" i="1">
                <a:latin typeface="Calibri"/>
                <a:cs typeface="Calibri"/>
              </a:rPr>
              <a:t>of</a:t>
            </a:r>
            <a:r>
              <a:rPr dirty="0" sz="3000" spc="5" b="1" i="1">
                <a:latin typeface="Calibri"/>
                <a:cs typeface="Calibri"/>
              </a:rPr>
              <a:t> </a:t>
            </a:r>
            <a:r>
              <a:rPr dirty="0" sz="3000" b="1" i="1">
                <a:latin typeface="Calibri"/>
                <a:cs typeface="Calibri"/>
              </a:rPr>
              <a:t>bundle</a:t>
            </a:r>
            <a:r>
              <a:rPr dirty="0" sz="3000" spc="5" b="1" i="1">
                <a:latin typeface="Calibri"/>
                <a:cs typeface="Calibri"/>
              </a:rPr>
              <a:t> </a:t>
            </a:r>
            <a:r>
              <a:rPr dirty="0" sz="3000" spc="-5" b="1" i="1">
                <a:latin typeface="Calibri"/>
                <a:cs typeface="Calibri"/>
              </a:rPr>
              <a:t>sheath</a:t>
            </a:r>
            <a:r>
              <a:rPr dirty="0" sz="3000" b="1" i="1">
                <a:latin typeface="Calibri"/>
                <a:cs typeface="Calibri"/>
              </a:rPr>
              <a:t> </a:t>
            </a:r>
            <a:r>
              <a:rPr dirty="0" sz="3000" spc="-10" b="1" i="1">
                <a:latin typeface="Calibri"/>
                <a:cs typeface="Calibri"/>
              </a:rPr>
              <a:t>cells </a:t>
            </a:r>
            <a:r>
              <a:rPr dirty="0" sz="3000" spc="-5" b="1" i="1">
                <a:latin typeface="Calibri"/>
                <a:cs typeface="Calibri"/>
              </a:rPr>
              <a:t> </a:t>
            </a:r>
            <a:r>
              <a:rPr dirty="0" sz="3000" spc="-10" b="1" i="1">
                <a:latin typeface="Calibri"/>
                <a:cs typeface="Calibri"/>
              </a:rPr>
              <a:t>containing</a:t>
            </a:r>
            <a:r>
              <a:rPr dirty="0" sz="3000" spc="-5" b="1" i="1">
                <a:latin typeface="Calibri"/>
                <a:cs typeface="Calibri"/>
              </a:rPr>
              <a:t> chloroplast</a:t>
            </a:r>
            <a:r>
              <a:rPr dirty="0" sz="3000" b="1" i="1">
                <a:latin typeface="Calibri"/>
                <a:cs typeface="Calibri"/>
              </a:rPr>
              <a:t> </a:t>
            </a:r>
            <a:r>
              <a:rPr dirty="0" sz="3000" spc="-5" b="1" i="1">
                <a:latin typeface="Calibri"/>
                <a:cs typeface="Calibri"/>
              </a:rPr>
              <a:t>in</a:t>
            </a:r>
            <a:r>
              <a:rPr dirty="0" sz="3000" b="1" i="1">
                <a:latin typeface="Calibri"/>
                <a:cs typeface="Calibri"/>
              </a:rPr>
              <a:t> abundance.</a:t>
            </a:r>
            <a:r>
              <a:rPr dirty="0" sz="3000" spc="5" b="1" i="1">
                <a:latin typeface="Calibri"/>
                <a:cs typeface="Calibri"/>
              </a:rPr>
              <a:t> </a:t>
            </a:r>
            <a:r>
              <a:rPr dirty="0" sz="3000" b="1" i="1">
                <a:latin typeface="Calibri"/>
                <a:cs typeface="Calibri"/>
              </a:rPr>
              <a:t>The</a:t>
            </a:r>
            <a:r>
              <a:rPr dirty="0" sz="3000" spc="5" b="1" i="1">
                <a:latin typeface="Calibri"/>
                <a:cs typeface="Calibri"/>
              </a:rPr>
              <a:t> </a:t>
            </a:r>
            <a:r>
              <a:rPr dirty="0" sz="3000" b="1" i="1">
                <a:latin typeface="Calibri"/>
                <a:cs typeface="Calibri"/>
              </a:rPr>
              <a:t>bundle </a:t>
            </a:r>
            <a:r>
              <a:rPr dirty="0" sz="3000" spc="5" b="1" i="1">
                <a:latin typeface="Calibri"/>
                <a:cs typeface="Calibri"/>
              </a:rPr>
              <a:t> </a:t>
            </a:r>
            <a:r>
              <a:rPr dirty="0" sz="3000" spc="-5" b="1" i="1">
                <a:latin typeface="Calibri"/>
                <a:cs typeface="Calibri"/>
              </a:rPr>
              <a:t>sheath is surrunded </a:t>
            </a:r>
            <a:r>
              <a:rPr dirty="0" sz="3000" b="1" i="1">
                <a:latin typeface="Calibri"/>
                <a:cs typeface="Calibri"/>
              </a:rPr>
              <a:t>one </a:t>
            </a:r>
            <a:r>
              <a:rPr dirty="0" sz="3000" spc="-20" b="1" i="1">
                <a:latin typeface="Calibri"/>
                <a:cs typeface="Calibri"/>
              </a:rPr>
              <a:t>to </a:t>
            </a:r>
            <a:r>
              <a:rPr dirty="0" sz="3000" b="1" i="1">
                <a:latin typeface="Calibri"/>
                <a:cs typeface="Calibri"/>
              </a:rPr>
              <a:t>three </a:t>
            </a:r>
            <a:r>
              <a:rPr dirty="0" sz="3000" spc="-5" b="1" i="1">
                <a:latin typeface="Calibri"/>
                <a:cs typeface="Calibri"/>
              </a:rPr>
              <a:t>layers </a:t>
            </a:r>
            <a:r>
              <a:rPr dirty="0" sz="3000" b="1" i="1">
                <a:latin typeface="Calibri"/>
                <a:cs typeface="Calibri"/>
              </a:rPr>
              <a:t>of </a:t>
            </a:r>
            <a:r>
              <a:rPr dirty="0" sz="3000" spc="-10" b="1" i="1">
                <a:latin typeface="Calibri"/>
                <a:cs typeface="Calibri"/>
              </a:rPr>
              <a:t>mesophyll </a:t>
            </a:r>
            <a:r>
              <a:rPr dirty="0" sz="3000" spc="-5" b="1" i="1">
                <a:latin typeface="Calibri"/>
                <a:cs typeface="Calibri"/>
              </a:rPr>
              <a:t> </a:t>
            </a:r>
            <a:r>
              <a:rPr dirty="0" sz="3000" spc="-10" b="1" i="1">
                <a:latin typeface="Calibri"/>
                <a:cs typeface="Calibri"/>
              </a:rPr>
              <a:t>cells</a:t>
            </a:r>
            <a:r>
              <a:rPr dirty="0" sz="3000" spc="10" b="1" i="1">
                <a:latin typeface="Calibri"/>
                <a:cs typeface="Calibri"/>
              </a:rPr>
              <a:t> </a:t>
            </a:r>
            <a:r>
              <a:rPr dirty="0" sz="3000" spc="-5" b="1" i="1">
                <a:latin typeface="Calibri"/>
                <a:cs typeface="Calibri"/>
              </a:rPr>
              <a:t>which</a:t>
            </a:r>
            <a:r>
              <a:rPr dirty="0" sz="3000" spc="15" b="1" i="1">
                <a:latin typeface="Calibri"/>
                <a:cs typeface="Calibri"/>
              </a:rPr>
              <a:t> </a:t>
            </a:r>
            <a:r>
              <a:rPr dirty="0" sz="3000" b="1" i="1">
                <a:latin typeface="Calibri"/>
                <a:cs typeface="Calibri"/>
              </a:rPr>
              <a:t>possess</a:t>
            </a:r>
            <a:r>
              <a:rPr dirty="0" sz="3000" spc="10" b="1" i="1">
                <a:latin typeface="Calibri"/>
                <a:cs typeface="Calibri"/>
              </a:rPr>
              <a:t> </a:t>
            </a:r>
            <a:r>
              <a:rPr dirty="0" sz="3000" b="1" i="1">
                <a:latin typeface="Calibri"/>
                <a:cs typeface="Calibri"/>
              </a:rPr>
              <a:t>very</a:t>
            </a:r>
            <a:r>
              <a:rPr dirty="0" sz="3000" spc="-15" b="1" i="1">
                <a:latin typeface="Calibri"/>
                <a:cs typeface="Calibri"/>
              </a:rPr>
              <a:t> </a:t>
            </a:r>
            <a:r>
              <a:rPr dirty="0" sz="3000" spc="-5" b="1" i="1">
                <a:latin typeface="Calibri"/>
                <a:cs typeface="Calibri"/>
              </a:rPr>
              <a:t>small</a:t>
            </a:r>
            <a:r>
              <a:rPr dirty="0" sz="3000" spc="10" b="1" i="1">
                <a:latin typeface="Calibri"/>
                <a:cs typeface="Calibri"/>
              </a:rPr>
              <a:t> </a:t>
            </a:r>
            <a:r>
              <a:rPr dirty="0" sz="3000" spc="-10" b="1" i="1">
                <a:latin typeface="Calibri"/>
                <a:cs typeface="Calibri"/>
              </a:rPr>
              <a:t>intercellular</a:t>
            </a:r>
            <a:r>
              <a:rPr dirty="0" sz="3000" spc="5" b="1" i="1">
                <a:latin typeface="Calibri"/>
                <a:cs typeface="Calibri"/>
              </a:rPr>
              <a:t> </a:t>
            </a:r>
            <a:r>
              <a:rPr dirty="0" sz="3000" spc="-10" b="1" i="1">
                <a:latin typeface="Calibri"/>
                <a:cs typeface="Calibri"/>
              </a:rPr>
              <a:t>space.</a:t>
            </a:r>
            <a:endParaRPr sz="3000">
              <a:latin typeface="Calibri"/>
              <a:cs typeface="Calibri"/>
            </a:endParaRPr>
          </a:p>
          <a:p>
            <a:pPr algn="just" marL="527685" marR="5080" indent="-515620">
              <a:lnSpc>
                <a:spcPct val="100000"/>
              </a:lnSpc>
              <a:spcBef>
                <a:spcPts val="725"/>
              </a:spcBef>
              <a:buAutoNum type="arabicParenR"/>
              <a:tabLst>
                <a:tab pos="528320" algn="l"/>
              </a:tabLst>
            </a:pPr>
            <a:r>
              <a:rPr dirty="0" sz="3000" b="1" i="1">
                <a:latin typeface="Calibri"/>
                <a:cs typeface="Calibri"/>
              </a:rPr>
              <a:t>The</a:t>
            </a:r>
            <a:r>
              <a:rPr dirty="0" sz="3000" spc="5" b="1" i="1">
                <a:latin typeface="Calibri"/>
                <a:cs typeface="Calibri"/>
              </a:rPr>
              <a:t> </a:t>
            </a:r>
            <a:r>
              <a:rPr dirty="0" sz="3000" b="1" i="1">
                <a:latin typeface="Calibri"/>
                <a:cs typeface="Calibri"/>
              </a:rPr>
              <a:t>chloroplats</a:t>
            </a:r>
            <a:r>
              <a:rPr dirty="0" sz="3000" spc="5" b="1" i="1">
                <a:latin typeface="Calibri"/>
                <a:cs typeface="Calibri"/>
              </a:rPr>
              <a:t> </a:t>
            </a:r>
            <a:r>
              <a:rPr dirty="0" sz="3000" spc="-5" b="1" i="1">
                <a:latin typeface="Calibri"/>
                <a:cs typeface="Calibri"/>
              </a:rPr>
              <a:t>in</a:t>
            </a:r>
            <a:r>
              <a:rPr dirty="0" sz="3000" b="1" i="1">
                <a:latin typeface="Calibri"/>
                <a:cs typeface="Calibri"/>
              </a:rPr>
              <a:t> c</a:t>
            </a:r>
            <a:r>
              <a:rPr dirty="0" sz="1800" b="1" i="1">
                <a:latin typeface="Calibri"/>
                <a:cs typeface="Calibri"/>
              </a:rPr>
              <a:t>4</a:t>
            </a:r>
            <a:r>
              <a:rPr dirty="0" sz="1800" spc="5" b="1" i="1">
                <a:latin typeface="Calibri"/>
                <a:cs typeface="Calibri"/>
              </a:rPr>
              <a:t> </a:t>
            </a:r>
            <a:r>
              <a:rPr dirty="0" sz="3000" b="1" i="1">
                <a:latin typeface="Calibri"/>
                <a:cs typeface="Calibri"/>
              </a:rPr>
              <a:t>leaves</a:t>
            </a:r>
            <a:r>
              <a:rPr dirty="0" sz="3000" spc="5" b="1" i="1">
                <a:latin typeface="Calibri"/>
                <a:cs typeface="Calibri"/>
              </a:rPr>
              <a:t> </a:t>
            </a:r>
            <a:r>
              <a:rPr dirty="0" sz="3000" b="1" i="1">
                <a:latin typeface="Calibri"/>
                <a:cs typeface="Calibri"/>
              </a:rPr>
              <a:t>are</a:t>
            </a:r>
            <a:r>
              <a:rPr dirty="0" sz="3000" spc="680" b="1" i="1">
                <a:latin typeface="Calibri"/>
                <a:cs typeface="Calibri"/>
              </a:rPr>
              <a:t> </a:t>
            </a:r>
            <a:r>
              <a:rPr dirty="0" sz="3000" b="1" i="1">
                <a:latin typeface="Calibri"/>
                <a:cs typeface="Calibri"/>
              </a:rPr>
              <a:t>dimorphic </a:t>
            </a:r>
            <a:r>
              <a:rPr dirty="0" sz="3000" spc="5" b="1" i="1">
                <a:latin typeface="Calibri"/>
                <a:cs typeface="Calibri"/>
              </a:rPr>
              <a:t> </a:t>
            </a:r>
            <a:r>
              <a:rPr dirty="0" sz="3000" spc="-5" b="1" i="1">
                <a:latin typeface="Calibri"/>
                <a:cs typeface="Calibri"/>
              </a:rPr>
              <a:t>i.e,distinctly</a:t>
            </a:r>
            <a:r>
              <a:rPr dirty="0" sz="3000" b="1" i="1">
                <a:latin typeface="Calibri"/>
                <a:cs typeface="Calibri"/>
              </a:rPr>
              <a:t> of</a:t>
            </a:r>
            <a:r>
              <a:rPr dirty="0" sz="3000" spc="5" b="1" i="1">
                <a:latin typeface="Calibri"/>
                <a:cs typeface="Calibri"/>
              </a:rPr>
              <a:t> </a:t>
            </a:r>
            <a:r>
              <a:rPr dirty="0" sz="3000" spc="-5" b="1" i="1">
                <a:latin typeface="Calibri"/>
                <a:cs typeface="Calibri"/>
              </a:rPr>
              <a:t>two</a:t>
            </a:r>
            <a:r>
              <a:rPr dirty="0" sz="3000" b="1" i="1">
                <a:latin typeface="Calibri"/>
                <a:cs typeface="Calibri"/>
              </a:rPr>
              <a:t> types</a:t>
            </a:r>
            <a:r>
              <a:rPr dirty="0" sz="3000" spc="5" b="1" i="1">
                <a:latin typeface="Calibri"/>
                <a:cs typeface="Calibri"/>
              </a:rPr>
              <a:t> </a:t>
            </a:r>
            <a:r>
              <a:rPr dirty="0" sz="3000" b="1" i="1">
                <a:solidFill>
                  <a:srgbClr val="C00000"/>
                </a:solidFill>
                <a:latin typeface="Calibri"/>
                <a:cs typeface="Calibri"/>
              </a:rPr>
              <a:t>(a)</a:t>
            </a:r>
            <a:r>
              <a:rPr dirty="0" sz="3000" spc="5" b="1" i="1">
                <a:solidFill>
                  <a:srgbClr val="C00000"/>
                </a:solidFill>
                <a:latin typeface="Calibri"/>
                <a:cs typeface="Calibri"/>
              </a:rPr>
              <a:t> </a:t>
            </a:r>
            <a:r>
              <a:rPr dirty="0" sz="3000" b="1" i="1">
                <a:latin typeface="Calibri"/>
                <a:cs typeface="Calibri"/>
              </a:rPr>
              <a:t>the</a:t>
            </a:r>
            <a:r>
              <a:rPr dirty="0" sz="3000" spc="5" b="1" i="1">
                <a:latin typeface="Calibri"/>
                <a:cs typeface="Calibri"/>
              </a:rPr>
              <a:t> </a:t>
            </a:r>
            <a:r>
              <a:rPr dirty="0" sz="3000" spc="-5" b="1" i="1">
                <a:latin typeface="Calibri"/>
                <a:cs typeface="Calibri"/>
              </a:rPr>
              <a:t>chloroplasts</a:t>
            </a:r>
            <a:r>
              <a:rPr dirty="0" sz="3000" b="1" i="1">
                <a:latin typeface="Calibri"/>
                <a:cs typeface="Calibri"/>
              </a:rPr>
              <a:t> </a:t>
            </a:r>
            <a:r>
              <a:rPr dirty="0" sz="3000" spc="-10" b="1" i="1">
                <a:latin typeface="Calibri"/>
                <a:cs typeface="Calibri"/>
              </a:rPr>
              <a:t>of </a:t>
            </a:r>
            <a:r>
              <a:rPr dirty="0" sz="3000" spc="-5" b="1" i="1">
                <a:latin typeface="Calibri"/>
                <a:cs typeface="Calibri"/>
              </a:rPr>
              <a:t> mesophyll</a:t>
            </a:r>
            <a:r>
              <a:rPr dirty="0" sz="3000" b="1" i="1">
                <a:latin typeface="Calibri"/>
                <a:cs typeface="Calibri"/>
              </a:rPr>
              <a:t> </a:t>
            </a:r>
            <a:r>
              <a:rPr dirty="0" sz="3000" spc="-10" b="1" i="1">
                <a:latin typeface="Calibri"/>
                <a:cs typeface="Calibri"/>
              </a:rPr>
              <a:t>cella</a:t>
            </a:r>
            <a:r>
              <a:rPr dirty="0" sz="3000" spc="-5" b="1" i="1">
                <a:latin typeface="Calibri"/>
                <a:cs typeface="Calibri"/>
              </a:rPr>
              <a:t> are</a:t>
            </a:r>
            <a:r>
              <a:rPr dirty="0" sz="3000" b="1" i="1">
                <a:latin typeface="Calibri"/>
                <a:cs typeface="Calibri"/>
              </a:rPr>
              <a:t> of</a:t>
            </a:r>
            <a:r>
              <a:rPr dirty="0" sz="3000" spc="5" b="1" i="1">
                <a:latin typeface="Calibri"/>
                <a:cs typeface="Calibri"/>
              </a:rPr>
              <a:t> </a:t>
            </a:r>
            <a:r>
              <a:rPr dirty="0" sz="3000" spc="-5" b="1" i="1">
                <a:latin typeface="Calibri"/>
                <a:cs typeface="Calibri"/>
              </a:rPr>
              <a:t>normal</a:t>
            </a:r>
            <a:r>
              <a:rPr dirty="0" sz="3000" b="1" i="1">
                <a:latin typeface="Calibri"/>
                <a:cs typeface="Calibri"/>
              </a:rPr>
              <a:t> type,</a:t>
            </a:r>
            <a:r>
              <a:rPr dirty="0" sz="3000" spc="5" b="1" i="1">
                <a:latin typeface="Calibri"/>
                <a:cs typeface="Calibri"/>
              </a:rPr>
              <a:t> </a:t>
            </a:r>
            <a:r>
              <a:rPr dirty="0" sz="3000" b="1" i="1">
                <a:solidFill>
                  <a:srgbClr val="C00000"/>
                </a:solidFill>
                <a:latin typeface="Calibri"/>
                <a:cs typeface="Calibri"/>
              </a:rPr>
              <a:t>(b)</a:t>
            </a:r>
            <a:r>
              <a:rPr dirty="0" sz="3000" spc="5" b="1" i="1">
                <a:solidFill>
                  <a:srgbClr val="C00000"/>
                </a:solidFill>
                <a:latin typeface="Calibri"/>
                <a:cs typeface="Calibri"/>
              </a:rPr>
              <a:t> </a:t>
            </a:r>
            <a:r>
              <a:rPr dirty="0" sz="3000" b="1" i="1">
                <a:latin typeface="Calibri"/>
                <a:cs typeface="Calibri"/>
              </a:rPr>
              <a:t>the </a:t>
            </a:r>
            <a:r>
              <a:rPr dirty="0" sz="3000" spc="5" b="1" i="1">
                <a:latin typeface="Calibri"/>
                <a:cs typeface="Calibri"/>
              </a:rPr>
              <a:t> </a:t>
            </a:r>
            <a:r>
              <a:rPr dirty="0" sz="3000" spc="-5" b="1" i="1">
                <a:latin typeface="Calibri"/>
                <a:cs typeface="Calibri"/>
              </a:rPr>
              <a:t>chloroplasts </a:t>
            </a:r>
            <a:r>
              <a:rPr dirty="0" sz="3000" b="1" i="1">
                <a:latin typeface="Calibri"/>
                <a:cs typeface="Calibri"/>
              </a:rPr>
              <a:t>of </a:t>
            </a:r>
            <a:r>
              <a:rPr dirty="0" sz="3000" spc="-5" b="1" i="1">
                <a:latin typeface="Calibri"/>
                <a:cs typeface="Calibri"/>
              </a:rPr>
              <a:t>bundle sheath </a:t>
            </a:r>
            <a:r>
              <a:rPr dirty="0" sz="3000" spc="-10" b="1" i="1">
                <a:latin typeface="Calibri"/>
                <a:cs typeface="Calibri"/>
              </a:rPr>
              <a:t>cells </a:t>
            </a:r>
            <a:r>
              <a:rPr dirty="0" sz="3000" b="1" i="1">
                <a:latin typeface="Calibri"/>
                <a:cs typeface="Calibri"/>
              </a:rPr>
              <a:t>are </a:t>
            </a:r>
            <a:r>
              <a:rPr dirty="0" sz="3000" spc="-5" b="1" i="1">
                <a:latin typeface="Calibri"/>
                <a:cs typeface="Calibri"/>
              </a:rPr>
              <a:t>comparatively </a:t>
            </a:r>
            <a:r>
              <a:rPr dirty="0" sz="3000" b="1" i="1">
                <a:latin typeface="Calibri"/>
                <a:cs typeface="Calibri"/>
              </a:rPr>
              <a:t> </a:t>
            </a:r>
            <a:r>
              <a:rPr dirty="0" sz="3000" spc="-5" b="1" i="1">
                <a:latin typeface="Calibri"/>
                <a:cs typeface="Calibri"/>
              </a:rPr>
              <a:t>quite</a:t>
            </a:r>
            <a:r>
              <a:rPr dirty="0" sz="3000" spc="-10" b="1" i="1">
                <a:latin typeface="Calibri"/>
                <a:cs typeface="Calibri"/>
              </a:rPr>
              <a:t> </a:t>
            </a:r>
            <a:r>
              <a:rPr dirty="0" sz="3000" b="1" i="1">
                <a:latin typeface="Calibri"/>
                <a:cs typeface="Calibri"/>
              </a:rPr>
              <a:t>larger</a:t>
            </a:r>
            <a:r>
              <a:rPr dirty="0" sz="3000" spc="-5" b="1" i="1">
                <a:latin typeface="Calibri"/>
                <a:cs typeface="Calibri"/>
              </a:rPr>
              <a:t> in</a:t>
            </a:r>
            <a:r>
              <a:rPr dirty="0" sz="3000" b="1" i="1">
                <a:latin typeface="Calibri"/>
                <a:cs typeface="Calibri"/>
              </a:rPr>
              <a:t> </a:t>
            </a:r>
            <a:r>
              <a:rPr dirty="0" sz="3000" spc="-10" b="1" i="1">
                <a:latin typeface="Calibri"/>
                <a:cs typeface="Calibri"/>
              </a:rPr>
              <a:t>size,</a:t>
            </a:r>
            <a:r>
              <a:rPr dirty="0" sz="3000" b="1" i="1">
                <a:latin typeface="Calibri"/>
                <a:cs typeface="Calibri"/>
              </a:rPr>
              <a:t> </a:t>
            </a:r>
            <a:r>
              <a:rPr dirty="0" sz="3000" spc="-5" b="1" i="1">
                <a:latin typeface="Calibri"/>
                <a:cs typeface="Calibri"/>
              </a:rPr>
              <a:t>without</a:t>
            </a:r>
            <a:r>
              <a:rPr dirty="0" sz="3000" spc="5" b="1" i="1">
                <a:latin typeface="Calibri"/>
                <a:cs typeface="Calibri"/>
              </a:rPr>
              <a:t> </a:t>
            </a:r>
            <a:r>
              <a:rPr dirty="0" sz="3000" b="1" i="1">
                <a:latin typeface="Calibri"/>
                <a:cs typeface="Calibri"/>
              </a:rPr>
              <a:t>grana or</a:t>
            </a:r>
            <a:endParaRPr sz="3000">
              <a:latin typeface="Calibri"/>
              <a:cs typeface="Calibri"/>
            </a:endParaRPr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/>
          <p:nvPr/>
        </p:nvSpPr>
        <p:spPr>
          <a:xfrm>
            <a:off x="78739" y="464565"/>
            <a:ext cx="8990330" cy="5781675"/>
          </a:xfrm>
          <a:prstGeom prst="rect">
            <a:avLst/>
          </a:prstGeom>
        </p:spPr>
        <p:txBody>
          <a:bodyPr wrap="square" lIns="0" tIns="13335" rIns="0" bIns="0" rtlCol="0" vert="horz">
            <a:spAutoFit/>
          </a:bodyPr>
          <a:lstStyle/>
          <a:p>
            <a:pPr algn="just" marL="584200" marR="7620" indent="-571500">
              <a:lnSpc>
                <a:spcPct val="100000"/>
              </a:lnSpc>
              <a:spcBef>
                <a:spcPts val="105"/>
              </a:spcBef>
            </a:pPr>
            <a:r>
              <a:rPr dirty="0" sz="3200" b="1" i="1">
                <a:latin typeface="Calibri"/>
                <a:cs typeface="Calibri"/>
              </a:rPr>
              <a:t>-</a:t>
            </a:r>
            <a:r>
              <a:rPr dirty="0" sz="3200" spc="5" b="1" i="1">
                <a:latin typeface="Calibri"/>
                <a:cs typeface="Calibri"/>
              </a:rPr>
              <a:t> </a:t>
            </a:r>
            <a:r>
              <a:rPr dirty="0" sz="3200" spc="-5" b="1" i="1">
                <a:latin typeface="Calibri"/>
                <a:cs typeface="Calibri"/>
              </a:rPr>
              <a:t>PS</a:t>
            </a:r>
            <a:r>
              <a:rPr dirty="0" sz="3200" b="1" i="1">
                <a:latin typeface="Calibri"/>
                <a:cs typeface="Calibri"/>
              </a:rPr>
              <a:t> -2</a:t>
            </a:r>
            <a:r>
              <a:rPr dirty="0" sz="3200" spc="5" b="1" i="1">
                <a:latin typeface="Calibri"/>
                <a:cs typeface="Calibri"/>
              </a:rPr>
              <a:t> </a:t>
            </a:r>
            <a:r>
              <a:rPr dirty="0" sz="3200" b="1" i="1">
                <a:latin typeface="Calibri"/>
                <a:cs typeface="Calibri"/>
              </a:rPr>
              <a:t>but</a:t>
            </a:r>
            <a:r>
              <a:rPr dirty="0" sz="3200" spc="5" b="1" i="1">
                <a:latin typeface="Calibri"/>
                <a:cs typeface="Calibri"/>
              </a:rPr>
              <a:t> </a:t>
            </a:r>
            <a:r>
              <a:rPr dirty="0" sz="3200" spc="-15" b="1" i="1">
                <a:latin typeface="Calibri"/>
                <a:cs typeface="Calibri"/>
              </a:rPr>
              <a:t>contain</a:t>
            </a:r>
            <a:r>
              <a:rPr dirty="0" sz="3200" spc="-10" b="1" i="1">
                <a:latin typeface="Calibri"/>
                <a:cs typeface="Calibri"/>
              </a:rPr>
              <a:t> </a:t>
            </a:r>
            <a:r>
              <a:rPr dirty="0" sz="3200" spc="-20" b="1" i="1">
                <a:latin typeface="Calibri"/>
                <a:cs typeface="Calibri"/>
              </a:rPr>
              <a:t>starch</a:t>
            </a:r>
            <a:r>
              <a:rPr dirty="0" sz="3200" spc="-15" b="1" i="1">
                <a:latin typeface="Calibri"/>
                <a:cs typeface="Calibri"/>
              </a:rPr>
              <a:t> </a:t>
            </a:r>
            <a:r>
              <a:rPr dirty="0" sz="3200" spc="-5" b="1" i="1">
                <a:latin typeface="Calibri"/>
                <a:cs typeface="Calibri"/>
              </a:rPr>
              <a:t>grains</a:t>
            </a:r>
            <a:r>
              <a:rPr dirty="0" sz="3200" b="1" i="1">
                <a:latin typeface="Calibri"/>
                <a:cs typeface="Calibri"/>
              </a:rPr>
              <a:t> </a:t>
            </a:r>
            <a:r>
              <a:rPr dirty="0" sz="3200" spc="-5" b="1" i="1">
                <a:latin typeface="Calibri"/>
                <a:cs typeface="Calibri"/>
              </a:rPr>
              <a:t>and</a:t>
            </a:r>
            <a:r>
              <a:rPr dirty="0" sz="3200" b="1" i="1">
                <a:latin typeface="Calibri"/>
                <a:cs typeface="Calibri"/>
              </a:rPr>
              <a:t> arranged </a:t>
            </a:r>
            <a:r>
              <a:rPr dirty="0" sz="3200" spc="5" b="1" i="1">
                <a:latin typeface="Calibri"/>
                <a:cs typeface="Calibri"/>
              </a:rPr>
              <a:t> </a:t>
            </a:r>
            <a:r>
              <a:rPr dirty="0" sz="3200" spc="-20" b="1" i="1">
                <a:latin typeface="Calibri"/>
                <a:cs typeface="Calibri"/>
              </a:rPr>
              <a:t>centripetally.</a:t>
            </a:r>
            <a:endParaRPr sz="3200">
              <a:latin typeface="Calibri"/>
              <a:cs typeface="Calibri"/>
            </a:endParaRPr>
          </a:p>
          <a:p>
            <a:pPr algn="just" marL="437515" indent="-425450">
              <a:lnSpc>
                <a:spcPct val="100000"/>
              </a:lnSpc>
              <a:spcBef>
                <a:spcPts val="765"/>
              </a:spcBef>
              <a:buAutoNum type="arabicParenR" startAt="3"/>
              <a:tabLst>
                <a:tab pos="438150" algn="l"/>
              </a:tabLst>
            </a:pPr>
            <a:r>
              <a:rPr dirty="0" sz="3200" b="1" i="1">
                <a:latin typeface="Calibri"/>
                <a:cs typeface="Calibri"/>
              </a:rPr>
              <a:t>PEP</a:t>
            </a:r>
            <a:r>
              <a:rPr dirty="0" sz="3200" spc="-15" b="1" i="1">
                <a:latin typeface="Calibri"/>
                <a:cs typeface="Calibri"/>
              </a:rPr>
              <a:t> </a:t>
            </a:r>
            <a:r>
              <a:rPr dirty="0" sz="3200" spc="-10" b="1" i="1">
                <a:latin typeface="Calibri"/>
                <a:cs typeface="Calibri"/>
              </a:rPr>
              <a:t>carboxylase</a:t>
            </a:r>
            <a:r>
              <a:rPr dirty="0" sz="3200" spc="-30" b="1" i="1">
                <a:latin typeface="Calibri"/>
                <a:cs typeface="Calibri"/>
              </a:rPr>
              <a:t> </a:t>
            </a:r>
            <a:r>
              <a:rPr dirty="0" sz="3200" spc="-5" b="1" i="1">
                <a:latin typeface="Calibri"/>
                <a:cs typeface="Calibri"/>
              </a:rPr>
              <a:t>enzyme</a:t>
            </a:r>
            <a:r>
              <a:rPr dirty="0" sz="3200" spc="-15" b="1" i="1">
                <a:latin typeface="Calibri"/>
                <a:cs typeface="Calibri"/>
              </a:rPr>
              <a:t> </a:t>
            </a:r>
            <a:r>
              <a:rPr dirty="0" sz="3200" spc="-5" b="1" i="1">
                <a:latin typeface="Calibri"/>
                <a:cs typeface="Calibri"/>
              </a:rPr>
              <a:t>occurs</a:t>
            </a:r>
            <a:r>
              <a:rPr dirty="0" sz="3200" spc="-35" b="1" i="1">
                <a:latin typeface="Calibri"/>
                <a:cs typeface="Calibri"/>
              </a:rPr>
              <a:t> </a:t>
            </a:r>
            <a:r>
              <a:rPr dirty="0" sz="3200" b="1" i="1">
                <a:latin typeface="Calibri"/>
                <a:cs typeface="Calibri"/>
              </a:rPr>
              <a:t>in</a:t>
            </a:r>
            <a:r>
              <a:rPr dirty="0" sz="3200" spc="-5" b="1" i="1">
                <a:latin typeface="Calibri"/>
                <a:cs typeface="Calibri"/>
              </a:rPr>
              <a:t> mesophyll</a:t>
            </a:r>
            <a:r>
              <a:rPr dirty="0" sz="3200" spc="-30" b="1" i="1">
                <a:latin typeface="Calibri"/>
                <a:cs typeface="Calibri"/>
              </a:rPr>
              <a:t> </a:t>
            </a:r>
            <a:r>
              <a:rPr dirty="0" sz="3200" spc="-5" b="1" i="1">
                <a:latin typeface="Calibri"/>
                <a:cs typeface="Calibri"/>
              </a:rPr>
              <a:t>cells.</a:t>
            </a:r>
            <a:endParaRPr sz="3200">
              <a:latin typeface="Calibri"/>
              <a:cs typeface="Calibri"/>
            </a:endParaRPr>
          </a:p>
          <a:p>
            <a:pPr algn="just" marL="509905" marR="6985" indent="-509905">
              <a:lnSpc>
                <a:spcPct val="100000"/>
              </a:lnSpc>
              <a:spcBef>
                <a:spcPts val="770"/>
              </a:spcBef>
              <a:buAutoNum type="arabicParenR" startAt="3"/>
              <a:tabLst>
                <a:tab pos="509905" algn="l"/>
              </a:tabLst>
            </a:pPr>
            <a:r>
              <a:rPr dirty="0" sz="3200" spc="-5" b="1" i="1">
                <a:latin typeface="Calibri"/>
                <a:cs typeface="Calibri"/>
              </a:rPr>
              <a:t>C</a:t>
            </a:r>
            <a:r>
              <a:rPr dirty="0" sz="1800" spc="-5" b="1" i="1">
                <a:latin typeface="Calibri"/>
                <a:cs typeface="Calibri"/>
              </a:rPr>
              <a:t>4</a:t>
            </a:r>
            <a:r>
              <a:rPr dirty="0" sz="1800" b="1" i="1">
                <a:latin typeface="Calibri"/>
                <a:cs typeface="Calibri"/>
              </a:rPr>
              <a:t> </a:t>
            </a:r>
            <a:r>
              <a:rPr dirty="0" sz="3200" b="1" i="1">
                <a:latin typeface="Calibri"/>
                <a:cs typeface="Calibri"/>
              </a:rPr>
              <a:t>cycle is </a:t>
            </a:r>
            <a:r>
              <a:rPr dirty="0" sz="3200" spc="-10" b="1" i="1">
                <a:latin typeface="Calibri"/>
                <a:cs typeface="Calibri"/>
              </a:rPr>
              <a:t>performed </a:t>
            </a:r>
            <a:r>
              <a:rPr dirty="0" sz="3200" spc="-5" b="1" i="1">
                <a:latin typeface="Calibri"/>
                <a:cs typeface="Calibri"/>
              </a:rPr>
              <a:t>in mesophyll </a:t>
            </a:r>
            <a:r>
              <a:rPr dirty="0" sz="3200" spc="-10" b="1" i="1">
                <a:latin typeface="Calibri"/>
                <a:cs typeface="Calibri"/>
              </a:rPr>
              <a:t>cells </a:t>
            </a:r>
            <a:r>
              <a:rPr dirty="0" sz="3200" spc="-5" b="1" i="1">
                <a:latin typeface="Calibri"/>
                <a:cs typeface="Calibri"/>
              </a:rPr>
              <a:t>while </a:t>
            </a:r>
            <a:r>
              <a:rPr dirty="0" sz="3200" b="1" i="1">
                <a:latin typeface="Calibri"/>
                <a:cs typeface="Calibri"/>
              </a:rPr>
              <a:t>c</a:t>
            </a:r>
            <a:r>
              <a:rPr dirty="0" sz="1800" b="1" i="1">
                <a:latin typeface="Calibri"/>
                <a:cs typeface="Calibri"/>
              </a:rPr>
              <a:t>3 </a:t>
            </a:r>
            <a:r>
              <a:rPr dirty="0" sz="1800" spc="5" b="1" i="1">
                <a:latin typeface="Calibri"/>
                <a:cs typeface="Calibri"/>
              </a:rPr>
              <a:t> </a:t>
            </a:r>
            <a:r>
              <a:rPr dirty="0" sz="3200" b="1" i="1">
                <a:latin typeface="Calibri"/>
                <a:cs typeface="Calibri"/>
              </a:rPr>
              <a:t>cycle</a:t>
            </a:r>
            <a:r>
              <a:rPr dirty="0" sz="3200" spc="-30" b="1" i="1">
                <a:latin typeface="Calibri"/>
                <a:cs typeface="Calibri"/>
              </a:rPr>
              <a:t> </a:t>
            </a:r>
            <a:r>
              <a:rPr dirty="0" sz="3200" b="1" i="1">
                <a:latin typeface="Calibri"/>
                <a:cs typeface="Calibri"/>
              </a:rPr>
              <a:t>is</a:t>
            </a:r>
            <a:r>
              <a:rPr dirty="0" sz="3200" spc="-10" b="1" i="1">
                <a:latin typeface="Calibri"/>
                <a:cs typeface="Calibri"/>
              </a:rPr>
              <a:t> </a:t>
            </a:r>
            <a:r>
              <a:rPr dirty="0" sz="3200" spc="-5" b="1" i="1">
                <a:latin typeface="Calibri"/>
                <a:cs typeface="Calibri"/>
              </a:rPr>
              <a:t>performed</a:t>
            </a:r>
            <a:r>
              <a:rPr dirty="0" sz="3200" spc="5" b="1" i="1">
                <a:latin typeface="Calibri"/>
                <a:cs typeface="Calibri"/>
              </a:rPr>
              <a:t> </a:t>
            </a:r>
            <a:r>
              <a:rPr dirty="0" sz="3200" b="1" i="1">
                <a:latin typeface="Calibri"/>
                <a:cs typeface="Calibri"/>
              </a:rPr>
              <a:t>in</a:t>
            </a:r>
            <a:r>
              <a:rPr dirty="0" sz="3200" spc="-15" b="1" i="1">
                <a:latin typeface="Calibri"/>
                <a:cs typeface="Calibri"/>
              </a:rPr>
              <a:t> </a:t>
            </a:r>
            <a:r>
              <a:rPr dirty="0" sz="3200" spc="-10" b="1" i="1">
                <a:latin typeface="Calibri"/>
                <a:cs typeface="Calibri"/>
              </a:rPr>
              <a:t>cells</a:t>
            </a:r>
            <a:r>
              <a:rPr dirty="0" sz="3200" spc="5" b="1" i="1">
                <a:latin typeface="Calibri"/>
                <a:cs typeface="Calibri"/>
              </a:rPr>
              <a:t> </a:t>
            </a:r>
            <a:r>
              <a:rPr dirty="0" sz="3200" b="1" i="1">
                <a:latin typeface="Calibri"/>
                <a:cs typeface="Calibri"/>
              </a:rPr>
              <a:t>of</a:t>
            </a:r>
            <a:r>
              <a:rPr dirty="0" sz="3200" spc="-10" b="1" i="1">
                <a:latin typeface="Calibri"/>
                <a:cs typeface="Calibri"/>
              </a:rPr>
              <a:t> </a:t>
            </a:r>
            <a:r>
              <a:rPr dirty="0" sz="3200" b="1" i="1">
                <a:latin typeface="Calibri"/>
                <a:cs typeface="Calibri"/>
              </a:rPr>
              <a:t>bundle</a:t>
            </a:r>
            <a:r>
              <a:rPr dirty="0" sz="3200" spc="-15" b="1" i="1">
                <a:latin typeface="Calibri"/>
                <a:cs typeface="Calibri"/>
              </a:rPr>
              <a:t> </a:t>
            </a:r>
            <a:r>
              <a:rPr dirty="0" sz="3200" spc="-5" b="1" i="1">
                <a:latin typeface="Calibri"/>
                <a:cs typeface="Calibri"/>
              </a:rPr>
              <a:t>sheath.</a:t>
            </a:r>
            <a:endParaRPr sz="3200">
              <a:latin typeface="Calibri"/>
              <a:cs typeface="Calibri"/>
            </a:endParaRPr>
          </a:p>
          <a:p>
            <a:pPr algn="just" marL="570865" marR="5080" indent="-570865">
              <a:lnSpc>
                <a:spcPct val="100000"/>
              </a:lnSpc>
              <a:spcBef>
                <a:spcPts val="770"/>
              </a:spcBef>
              <a:buAutoNum type="arabicParenR" startAt="3"/>
              <a:tabLst>
                <a:tab pos="570865" algn="l"/>
              </a:tabLst>
            </a:pPr>
            <a:r>
              <a:rPr dirty="0" sz="3200" spc="-10" b="1" i="1">
                <a:latin typeface="Calibri"/>
                <a:cs typeface="Calibri"/>
              </a:rPr>
              <a:t>They</a:t>
            </a:r>
            <a:r>
              <a:rPr dirty="0" sz="3200" spc="-5" b="1" i="1">
                <a:latin typeface="Calibri"/>
                <a:cs typeface="Calibri"/>
              </a:rPr>
              <a:t> </a:t>
            </a:r>
            <a:r>
              <a:rPr dirty="0" sz="3200" b="1" i="1">
                <a:latin typeface="Calibri"/>
                <a:cs typeface="Calibri"/>
              </a:rPr>
              <a:t>possess</a:t>
            </a:r>
            <a:r>
              <a:rPr dirty="0" sz="3200" spc="5" b="1" i="1">
                <a:latin typeface="Calibri"/>
                <a:cs typeface="Calibri"/>
              </a:rPr>
              <a:t> </a:t>
            </a:r>
            <a:r>
              <a:rPr dirty="0" sz="3200" b="1" i="1">
                <a:latin typeface="Calibri"/>
                <a:cs typeface="Calibri"/>
              </a:rPr>
              <a:t>two</a:t>
            </a:r>
            <a:r>
              <a:rPr dirty="0" sz="3200" spc="5" b="1" i="1">
                <a:latin typeface="Calibri"/>
                <a:cs typeface="Calibri"/>
              </a:rPr>
              <a:t> </a:t>
            </a:r>
            <a:r>
              <a:rPr dirty="0" sz="3200" b="1" i="1">
                <a:latin typeface="Calibri"/>
                <a:cs typeface="Calibri"/>
              </a:rPr>
              <a:t>types</a:t>
            </a:r>
            <a:r>
              <a:rPr dirty="0" sz="3200" spc="5" b="1" i="1">
                <a:latin typeface="Calibri"/>
                <a:cs typeface="Calibri"/>
              </a:rPr>
              <a:t> </a:t>
            </a:r>
            <a:r>
              <a:rPr dirty="0" sz="3200" b="1" i="1">
                <a:latin typeface="Calibri"/>
                <a:cs typeface="Calibri"/>
              </a:rPr>
              <a:t>of</a:t>
            </a:r>
            <a:r>
              <a:rPr dirty="0" sz="3200" spc="5" b="1" i="1">
                <a:latin typeface="Calibri"/>
                <a:cs typeface="Calibri"/>
              </a:rPr>
              <a:t> </a:t>
            </a:r>
            <a:r>
              <a:rPr dirty="0" sz="3200" spc="-10" b="1" i="1">
                <a:latin typeface="Calibri"/>
                <a:cs typeface="Calibri"/>
              </a:rPr>
              <a:t>co</a:t>
            </a:r>
            <a:r>
              <a:rPr dirty="0" sz="1800" spc="-10" b="1" i="1">
                <a:latin typeface="Calibri"/>
                <a:cs typeface="Calibri"/>
              </a:rPr>
              <a:t>2</a:t>
            </a:r>
            <a:r>
              <a:rPr dirty="0" sz="1800" spc="-5" b="1" i="1">
                <a:latin typeface="Calibri"/>
                <a:cs typeface="Calibri"/>
              </a:rPr>
              <a:t> </a:t>
            </a:r>
            <a:r>
              <a:rPr dirty="0" sz="3200" spc="-20" b="1" i="1">
                <a:latin typeface="Calibri"/>
                <a:cs typeface="Calibri"/>
              </a:rPr>
              <a:t>acceptor</a:t>
            </a:r>
            <a:r>
              <a:rPr dirty="0" sz="3200" spc="-15" b="1" i="1">
                <a:latin typeface="Calibri"/>
                <a:cs typeface="Calibri"/>
              </a:rPr>
              <a:t> </a:t>
            </a:r>
            <a:r>
              <a:rPr dirty="0" sz="3200" b="1" i="1">
                <a:latin typeface="Calibri"/>
                <a:cs typeface="Calibri"/>
              </a:rPr>
              <a:t>–</a:t>
            </a:r>
            <a:r>
              <a:rPr dirty="0" sz="3200" spc="5" b="1" i="1">
                <a:latin typeface="Calibri"/>
                <a:cs typeface="Calibri"/>
              </a:rPr>
              <a:t> </a:t>
            </a:r>
            <a:r>
              <a:rPr dirty="0" sz="3200" b="1" i="1">
                <a:solidFill>
                  <a:srgbClr val="C00000"/>
                </a:solidFill>
                <a:latin typeface="Calibri"/>
                <a:cs typeface="Calibri"/>
              </a:rPr>
              <a:t>(a) </a:t>
            </a:r>
            <a:r>
              <a:rPr dirty="0" sz="3200" spc="5" b="1" i="1">
                <a:solidFill>
                  <a:srgbClr val="C00000"/>
                </a:solidFill>
                <a:latin typeface="Calibri"/>
                <a:cs typeface="Calibri"/>
              </a:rPr>
              <a:t> </a:t>
            </a:r>
            <a:r>
              <a:rPr dirty="0" sz="3200" spc="-5" b="1" i="1">
                <a:solidFill>
                  <a:srgbClr val="C00000"/>
                </a:solidFill>
                <a:latin typeface="Calibri"/>
                <a:cs typeface="Calibri"/>
              </a:rPr>
              <a:t>phosphoenol</a:t>
            </a:r>
            <a:r>
              <a:rPr dirty="0" sz="3200" b="1" i="1">
                <a:solidFill>
                  <a:srgbClr val="C00000"/>
                </a:solidFill>
                <a:latin typeface="Calibri"/>
                <a:cs typeface="Calibri"/>
              </a:rPr>
              <a:t> </a:t>
            </a:r>
            <a:r>
              <a:rPr dirty="0" sz="3200" spc="-10" b="1" i="1">
                <a:solidFill>
                  <a:srgbClr val="C00000"/>
                </a:solidFill>
                <a:latin typeface="Calibri"/>
                <a:cs typeface="Calibri"/>
              </a:rPr>
              <a:t>pyruvate</a:t>
            </a:r>
            <a:r>
              <a:rPr dirty="0" sz="3200" spc="-5" b="1" i="1">
                <a:solidFill>
                  <a:srgbClr val="C00000"/>
                </a:solidFill>
                <a:latin typeface="Calibri"/>
                <a:cs typeface="Calibri"/>
              </a:rPr>
              <a:t> </a:t>
            </a:r>
            <a:r>
              <a:rPr dirty="0" sz="3200" spc="-5" b="1" i="1">
                <a:latin typeface="Calibri"/>
                <a:cs typeface="Calibri"/>
              </a:rPr>
              <a:t>which</a:t>
            </a:r>
            <a:r>
              <a:rPr dirty="0" sz="3200" b="1" i="1">
                <a:latin typeface="Calibri"/>
                <a:cs typeface="Calibri"/>
              </a:rPr>
              <a:t> </a:t>
            </a:r>
            <a:r>
              <a:rPr dirty="0" sz="3200" spc="-10" b="1" i="1">
                <a:latin typeface="Calibri"/>
                <a:cs typeface="Calibri"/>
              </a:rPr>
              <a:t>occurs</a:t>
            </a:r>
            <a:r>
              <a:rPr dirty="0" sz="3200" spc="-5" b="1" i="1">
                <a:latin typeface="Calibri"/>
                <a:cs typeface="Calibri"/>
              </a:rPr>
              <a:t> in</a:t>
            </a:r>
            <a:r>
              <a:rPr dirty="0" sz="3200" b="1" i="1">
                <a:latin typeface="Calibri"/>
                <a:cs typeface="Calibri"/>
              </a:rPr>
              <a:t> </a:t>
            </a:r>
            <a:r>
              <a:rPr dirty="0" sz="3200" spc="5" b="1" i="1">
                <a:latin typeface="Calibri"/>
                <a:cs typeface="Calibri"/>
              </a:rPr>
              <a:t>the </a:t>
            </a:r>
            <a:r>
              <a:rPr dirty="0" sz="3200" spc="10" b="1" i="1">
                <a:latin typeface="Calibri"/>
                <a:cs typeface="Calibri"/>
              </a:rPr>
              <a:t> </a:t>
            </a:r>
            <a:r>
              <a:rPr dirty="0" sz="3200" spc="-10" b="1" i="1">
                <a:latin typeface="Calibri"/>
                <a:cs typeface="Calibri"/>
              </a:rPr>
              <a:t>mesophyll cells </a:t>
            </a:r>
            <a:r>
              <a:rPr dirty="0" sz="3200" b="1" i="1">
                <a:latin typeface="Calibri"/>
                <a:cs typeface="Calibri"/>
              </a:rPr>
              <a:t>, </a:t>
            </a:r>
            <a:r>
              <a:rPr dirty="0" sz="3200" b="1" i="1">
                <a:solidFill>
                  <a:srgbClr val="C00000"/>
                </a:solidFill>
                <a:latin typeface="Calibri"/>
                <a:cs typeface="Calibri"/>
              </a:rPr>
              <a:t>(b) </a:t>
            </a:r>
            <a:r>
              <a:rPr dirty="0" sz="3200" spc="-5" b="1" i="1">
                <a:latin typeface="Calibri"/>
                <a:cs typeface="Calibri"/>
              </a:rPr>
              <a:t>Ribulose diphosphate </a:t>
            </a:r>
            <a:r>
              <a:rPr dirty="0" sz="3200" b="1" i="1">
                <a:solidFill>
                  <a:srgbClr val="C00000"/>
                </a:solidFill>
                <a:latin typeface="Calibri"/>
                <a:cs typeface="Calibri"/>
              </a:rPr>
              <a:t>(RuDP) </a:t>
            </a:r>
            <a:r>
              <a:rPr dirty="0" sz="3200" spc="5" b="1" i="1">
                <a:solidFill>
                  <a:srgbClr val="C00000"/>
                </a:solidFill>
                <a:latin typeface="Calibri"/>
                <a:cs typeface="Calibri"/>
              </a:rPr>
              <a:t> </a:t>
            </a:r>
            <a:r>
              <a:rPr dirty="0" sz="3200" spc="-5" b="1" i="1">
                <a:latin typeface="Calibri"/>
                <a:cs typeface="Calibri"/>
              </a:rPr>
              <a:t>which</a:t>
            </a:r>
            <a:r>
              <a:rPr dirty="0" sz="3200" spc="-15" b="1" i="1">
                <a:latin typeface="Calibri"/>
                <a:cs typeface="Calibri"/>
              </a:rPr>
              <a:t> </a:t>
            </a:r>
            <a:r>
              <a:rPr dirty="0" sz="3200" spc="-5" b="1" i="1">
                <a:latin typeface="Calibri"/>
                <a:cs typeface="Calibri"/>
              </a:rPr>
              <a:t>occurs</a:t>
            </a:r>
            <a:r>
              <a:rPr dirty="0" sz="3200" spc="-35" b="1" i="1">
                <a:latin typeface="Calibri"/>
                <a:cs typeface="Calibri"/>
              </a:rPr>
              <a:t> </a:t>
            </a:r>
            <a:r>
              <a:rPr dirty="0" sz="3200" b="1" i="1">
                <a:latin typeface="Calibri"/>
                <a:cs typeface="Calibri"/>
              </a:rPr>
              <a:t>in the</a:t>
            </a:r>
            <a:r>
              <a:rPr dirty="0" sz="3200" spc="-5" b="1" i="1">
                <a:latin typeface="Calibri"/>
                <a:cs typeface="Calibri"/>
              </a:rPr>
              <a:t> </a:t>
            </a:r>
            <a:r>
              <a:rPr dirty="0" sz="3200" b="1" i="1">
                <a:latin typeface="Calibri"/>
                <a:cs typeface="Calibri"/>
              </a:rPr>
              <a:t>bundle</a:t>
            </a:r>
            <a:r>
              <a:rPr dirty="0" sz="3200" spc="-30" b="1" i="1">
                <a:latin typeface="Calibri"/>
                <a:cs typeface="Calibri"/>
              </a:rPr>
              <a:t> </a:t>
            </a:r>
            <a:r>
              <a:rPr dirty="0" sz="3200" spc="-5" b="1" i="1">
                <a:latin typeface="Calibri"/>
                <a:cs typeface="Calibri"/>
              </a:rPr>
              <a:t>sheath cells.</a:t>
            </a:r>
            <a:endParaRPr sz="3200">
              <a:latin typeface="Calibri"/>
              <a:cs typeface="Calibri"/>
            </a:endParaRPr>
          </a:p>
          <a:p>
            <a:pPr algn="just" marL="570865" marR="7620" indent="-570865">
              <a:lnSpc>
                <a:spcPct val="100000"/>
              </a:lnSpc>
              <a:spcBef>
                <a:spcPts val="770"/>
              </a:spcBef>
              <a:buAutoNum type="arabicParenR" startAt="3"/>
              <a:tabLst>
                <a:tab pos="570865" algn="l"/>
              </a:tabLst>
            </a:pPr>
            <a:r>
              <a:rPr dirty="0" sz="3200" spc="-5" b="1" i="1">
                <a:latin typeface="Calibri"/>
                <a:cs typeface="Calibri"/>
              </a:rPr>
              <a:t>In</a:t>
            </a:r>
            <a:r>
              <a:rPr dirty="0" sz="3200" b="1" i="1">
                <a:latin typeface="Calibri"/>
                <a:cs typeface="Calibri"/>
              </a:rPr>
              <a:t> them,</a:t>
            </a:r>
            <a:r>
              <a:rPr dirty="0" sz="3200" spc="5" b="1" i="1">
                <a:latin typeface="Calibri"/>
                <a:cs typeface="Calibri"/>
              </a:rPr>
              <a:t> the</a:t>
            </a:r>
            <a:r>
              <a:rPr dirty="0" sz="3200" spc="10" b="1" i="1">
                <a:latin typeface="Calibri"/>
                <a:cs typeface="Calibri"/>
              </a:rPr>
              <a:t> </a:t>
            </a:r>
            <a:r>
              <a:rPr dirty="0" sz="3200" spc="-10" b="1" i="1">
                <a:latin typeface="Calibri"/>
                <a:cs typeface="Calibri"/>
              </a:rPr>
              <a:t>first</a:t>
            </a:r>
            <a:r>
              <a:rPr dirty="0" sz="3200" spc="-5" b="1" i="1">
                <a:latin typeface="Calibri"/>
                <a:cs typeface="Calibri"/>
              </a:rPr>
              <a:t> </a:t>
            </a:r>
            <a:r>
              <a:rPr dirty="0" sz="3200" spc="-15" b="1" i="1">
                <a:latin typeface="Calibri"/>
                <a:cs typeface="Calibri"/>
              </a:rPr>
              <a:t>stable</a:t>
            </a:r>
            <a:r>
              <a:rPr dirty="0" sz="3200" spc="-10" b="1" i="1">
                <a:latin typeface="Calibri"/>
                <a:cs typeface="Calibri"/>
              </a:rPr>
              <a:t> compound</a:t>
            </a:r>
            <a:r>
              <a:rPr dirty="0" sz="3200" spc="-5" b="1" i="1">
                <a:latin typeface="Calibri"/>
                <a:cs typeface="Calibri"/>
              </a:rPr>
              <a:t> </a:t>
            </a:r>
            <a:r>
              <a:rPr dirty="0" sz="3200" spc="-10" b="1" i="1">
                <a:latin typeface="Calibri"/>
                <a:cs typeface="Calibri"/>
              </a:rPr>
              <a:t>formed</a:t>
            </a:r>
            <a:r>
              <a:rPr dirty="0" sz="3200" spc="-5" b="1" i="1">
                <a:latin typeface="Calibri"/>
                <a:cs typeface="Calibri"/>
              </a:rPr>
              <a:t> </a:t>
            </a:r>
            <a:r>
              <a:rPr dirty="0" sz="3200" spc="5" b="1" i="1">
                <a:latin typeface="Calibri"/>
                <a:cs typeface="Calibri"/>
              </a:rPr>
              <a:t>is </a:t>
            </a:r>
            <a:r>
              <a:rPr dirty="0" sz="3200" spc="10" b="1" i="1">
                <a:latin typeface="Calibri"/>
                <a:cs typeface="Calibri"/>
              </a:rPr>
              <a:t> </a:t>
            </a:r>
            <a:r>
              <a:rPr dirty="0" sz="3200" spc="-15" b="1" i="1">
                <a:solidFill>
                  <a:srgbClr val="C00000"/>
                </a:solidFill>
                <a:latin typeface="Calibri"/>
                <a:cs typeface="Calibri"/>
              </a:rPr>
              <a:t>oxloacetic</a:t>
            </a:r>
            <a:r>
              <a:rPr dirty="0" sz="3200" spc="-20" b="1" i="1">
                <a:solidFill>
                  <a:srgbClr val="C00000"/>
                </a:solidFill>
                <a:latin typeface="Calibri"/>
                <a:cs typeface="Calibri"/>
              </a:rPr>
              <a:t> </a:t>
            </a:r>
            <a:r>
              <a:rPr dirty="0" sz="3200" b="1" i="1">
                <a:solidFill>
                  <a:srgbClr val="C00000"/>
                </a:solidFill>
                <a:latin typeface="Calibri"/>
                <a:cs typeface="Calibri"/>
              </a:rPr>
              <a:t>acid</a:t>
            </a:r>
            <a:endParaRPr sz="3200">
              <a:latin typeface="Calibri"/>
              <a:cs typeface="Calibri"/>
            </a:endParaRPr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>
            <a:spLocks noGrp="1"/>
          </p:cNvSpPr>
          <p:nvPr>
            <p:ph type="title"/>
          </p:nvPr>
        </p:nvSpPr>
        <p:spPr>
          <a:xfrm>
            <a:off x="2490597" y="461899"/>
            <a:ext cx="4164329" cy="696595"/>
          </a:xfrm>
          <a:prstGeom prst="rect"/>
        </p:spPr>
        <p:txBody>
          <a:bodyPr wrap="square" lIns="0" tIns="13335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05"/>
              </a:spcBef>
            </a:pPr>
            <a:r>
              <a:rPr dirty="0" u="heavy" i="1">
                <a:solidFill>
                  <a:srgbClr val="548ED4"/>
                </a:solidFill>
                <a:uFill>
                  <a:solidFill>
                    <a:srgbClr val="548ED4"/>
                  </a:solidFill>
                </a:uFill>
                <a:latin typeface="Calibri"/>
                <a:cs typeface="Calibri"/>
              </a:rPr>
              <a:t>KRANZ</a:t>
            </a:r>
            <a:r>
              <a:rPr dirty="0" u="heavy" spc="-80" i="1">
                <a:solidFill>
                  <a:srgbClr val="548ED4"/>
                </a:solidFill>
                <a:uFill>
                  <a:solidFill>
                    <a:srgbClr val="548ED4"/>
                  </a:solidFill>
                </a:uFill>
                <a:latin typeface="Calibri"/>
                <a:cs typeface="Calibri"/>
              </a:rPr>
              <a:t> </a:t>
            </a:r>
            <a:r>
              <a:rPr dirty="0" u="heavy" spc="-65" i="1">
                <a:solidFill>
                  <a:srgbClr val="548ED4"/>
                </a:solidFill>
                <a:uFill>
                  <a:solidFill>
                    <a:srgbClr val="548ED4"/>
                  </a:solidFill>
                </a:uFill>
                <a:latin typeface="Calibri"/>
                <a:cs typeface="Calibri"/>
              </a:rPr>
              <a:t>ANATOMY</a:t>
            </a:r>
          </a:p>
        </p:txBody>
      </p:sp>
      <p:pic>
        <p:nvPicPr>
          <p:cNvPr id="3" name="object 3"/>
          <p:cNvPicPr/>
          <p:nvPr/>
        </p:nvPicPr>
        <p:blipFill>
          <a:blip r:embed="rId2" cstate="print"/>
          <a:stretch>
            <a:fillRect/>
          </a:stretch>
        </p:blipFill>
        <p:spPr>
          <a:xfrm>
            <a:off x="653637" y="1907307"/>
            <a:ext cx="8071827" cy="4795979"/>
          </a:xfrm>
          <a:prstGeom prst="rect">
            <a:avLst/>
          </a:prstGeom>
        </p:spPr>
      </p:pic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/>
          <p:nvPr/>
        </p:nvSpPr>
        <p:spPr>
          <a:xfrm>
            <a:off x="459740" y="540765"/>
            <a:ext cx="8378825" cy="4708525"/>
          </a:xfrm>
          <a:prstGeom prst="rect">
            <a:avLst/>
          </a:prstGeom>
        </p:spPr>
        <p:txBody>
          <a:bodyPr wrap="square" lIns="0" tIns="13335" rIns="0" bIns="0" rtlCol="0" vert="horz">
            <a:spAutoFit/>
          </a:bodyPr>
          <a:lstStyle/>
          <a:p>
            <a:pPr algn="just" marL="355600" marR="6985" indent="-342900">
              <a:lnSpc>
                <a:spcPct val="100000"/>
              </a:lnSpc>
              <a:spcBef>
                <a:spcPts val="105"/>
              </a:spcBef>
              <a:buAutoNum type="arabicParenR" startAt="7"/>
              <a:tabLst>
                <a:tab pos="456565" algn="l"/>
              </a:tabLst>
            </a:pPr>
            <a:r>
              <a:rPr dirty="0" sz="3200" b="1" i="1">
                <a:latin typeface="Calibri"/>
                <a:cs typeface="Calibri"/>
              </a:rPr>
              <a:t>C4 </a:t>
            </a:r>
            <a:r>
              <a:rPr dirty="0" sz="3200" spc="-5" b="1" i="1">
                <a:latin typeface="Calibri"/>
                <a:cs typeface="Calibri"/>
              </a:rPr>
              <a:t>plants </a:t>
            </a:r>
            <a:r>
              <a:rPr dirty="0" sz="3200" b="1" i="1">
                <a:latin typeface="Calibri"/>
                <a:cs typeface="Calibri"/>
              </a:rPr>
              <a:t>are </a:t>
            </a:r>
            <a:r>
              <a:rPr dirty="0" sz="3200" spc="-10" b="1" i="1">
                <a:latin typeface="Calibri"/>
                <a:cs typeface="Calibri"/>
              </a:rPr>
              <a:t>found </a:t>
            </a:r>
            <a:r>
              <a:rPr dirty="0" sz="3200" b="1" i="1">
                <a:latin typeface="Calibri"/>
                <a:cs typeface="Calibri"/>
              </a:rPr>
              <a:t>in </a:t>
            </a:r>
            <a:r>
              <a:rPr dirty="0" sz="3200" spc="-10" b="1" i="1">
                <a:latin typeface="Calibri"/>
                <a:cs typeface="Calibri"/>
              </a:rPr>
              <a:t>tropical </a:t>
            </a:r>
            <a:r>
              <a:rPr dirty="0" sz="3200" spc="-5" b="1" i="1">
                <a:latin typeface="Calibri"/>
                <a:cs typeface="Calibri"/>
              </a:rPr>
              <a:t>and </a:t>
            </a:r>
            <a:r>
              <a:rPr dirty="0" sz="3200" spc="-10" b="1" i="1">
                <a:latin typeface="Calibri"/>
                <a:cs typeface="Calibri"/>
              </a:rPr>
              <a:t>subtropical </a:t>
            </a:r>
            <a:r>
              <a:rPr dirty="0" sz="3200" spc="-5" b="1" i="1">
                <a:latin typeface="Calibri"/>
                <a:cs typeface="Calibri"/>
              </a:rPr>
              <a:t> regions.</a:t>
            </a:r>
            <a:endParaRPr sz="3200">
              <a:latin typeface="Calibri"/>
              <a:cs typeface="Calibri"/>
            </a:endParaRPr>
          </a:p>
          <a:p>
            <a:pPr algn="just" marL="355600" marR="5080" indent="-342900">
              <a:lnSpc>
                <a:spcPct val="100000"/>
              </a:lnSpc>
              <a:spcBef>
                <a:spcPts val="765"/>
              </a:spcBef>
              <a:buAutoNum type="arabicParenR" startAt="7"/>
              <a:tabLst>
                <a:tab pos="534670" algn="l"/>
              </a:tabLst>
            </a:pPr>
            <a:r>
              <a:rPr dirty="0" sz="3200" spc="-10" b="1" i="1">
                <a:latin typeface="Calibri"/>
                <a:cs typeface="Calibri"/>
              </a:rPr>
              <a:t>They</a:t>
            </a:r>
            <a:r>
              <a:rPr dirty="0" sz="3200" spc="-5" b="1" i="1">
                <a:latin typeface="Calibri"/>
                <a:cs typeface="Calibri"/>
              </a:rPr>
              <a:t> grow</a:t>
            </a:r>
            <a:r>
              <a:rPr dirty="0" sz="3200" b="1" i="1">
                <a:latin typeface="Calibri"/>
                <a:cs typeface="Calibri"/>
              </a:rPr>
              <a:t> </a:t>
            </a:r>
            <a:r>
              <a:rPr dirty="0" sz="3200" spc="-20" b="1" i="1">
                <a:latin typeface="Calibri"/>
                <a:cs typeface="Calibri"/>
              </a:rPr>
              <a:t>fast</a:t>
            </a:r>
            <a:r>
              <a:rPr dirty="0" sz="3200" spc="-15" b="1" i="1">
                <a:latin typeface="Calibri"/>
                <a:cs typeface="Calibri"/>
              </a:rPr>
              <a:t> </a:t>
            </a:r>
            <a:r>
              <a:rPr dirty="0" sz="3200" b="1" i="1">
                <a:latin typeface="Calibri"/>
                <a:cs typeface="Calibri"/>
              </a:rPr>
              <a:t>at</a:t>
            </a:r>
            <a:r>
              <a:rPr dirty="0" sz="3200" spc="5" b="1" i="1">
                <a:latin typeface="Calibri"/>
                <a:cs typeface="Calibri"/>
              </a:rPr>
              <a:t> </a:t>
            </a:r>
            <a:r>
              <a:rPr dirty="0" sz="3200" spc="-10" b="1" i="1">
                <a:latin typeface="Calibri"/>
                <a:cs typeface="Calibri"/>
              </a:rPr>
              <a:t>high</a:t>
            </a:r>
            <a:r>
              <a:rPr dirty="0" sz="3200" spc="-5" b="1" i="1">
                <a:latin typeface="Calibri"/>
                <a:cs typeface="Calibri"/>
              </a:rPr>
              <a:t> temperature</a:t>
            </a:r>
            <a:r>
              <a:rPr dirty="0" sz="3200" b="1" i="1">
                <a:latin typeface="Calibri"/>
                <a:cs typeface="Calibri"/>
              </a:rPr>
              <a:t> </a:t>
            </a:r>
            <a:r>
              <a:rPr dirty="0" sz="3200" spc="-5" b="1" i="1">
                <a:latin typeface="Calibri"/>
                <a:cs typeface="Calibri"/>
              </a:rPr>
              <a:t>and</a:t>
            </a:r>
            <a:r>
              <a:rPr dirty="0" sz="3200" b="1" i="1">
                <a:latin typeface="Calibri"/>
                <a:cs typeface="Calibri"/>
              </a:rPr>
              <a:t> in </a:t>
            </a:r>
            <a:r>
              <a:rPr dirty="0" sz="3200" spc="-710" b="1" i="1">
                <a:latin typeface="Calibri"/>
                <a:cs typeface="Calibri"/>
              </a:rPr>
              <a:t> </a:t>
            </a:r>
            <a:r>
              <a:rPr dirty="0" sz="3200" b="1" i="1">
                <a:latin typeface="Calibri"/>
                <a:cs typeface="Calibri"/>
              </a:rPr>
              <a:t>more </a:t>
            </a:r>
            <a:r>
              <a:rPr dirty="0" sz="3200" spc="-10" b="1" i="1">
                <a:latin typeface="Calibri"/>
                <a:cs typeface="Calibri"/>
              </a:rPr>
              <a:t>light intensities. Therefore, </a:t>
            </a:r>
            <a:r>
              <a:rPr dirty="0" sz="3200" b="1" i="1">
                <a:latin typeface="Calibri"/>
                <a:cs typeface="Calibri"/>
              </a:rPr>
              <a:t>c4 </a:t>
            </a:r>
            <a:r>
              <a:rPr dirty="0" sz="3200" spc="-5" b="1" i="1">
                <a:latin typeface="Calibri"/>
                <a:cs typeface="Calibri"/>
              </a:rPr>
              <a:t>plants </a:t>
            </a:r>
            <a:r>
              <a:rPr dirty="0" sz="3200" b="1" i="1">
                <a:latin typeface="Calibri"/>
                <a:cs typeface="Calibri"/>
              </a:rPr>
              <a:t>are </a:t>
            </a:r>
            <a:r>
              <a:rPr dirty="0" sz="3200" spc="5" b="1" i="1">
                <a:latin typeface="Calibri"/>
                <a:cs typeface="Calibri"/>
              </a:rPr>
              <a:t> </a:t>
            </a:r>
            <a:r>
              <a:rPr dirty="0" sz="3200" spc="-5" b="1" i="1">
                <a:latin typeface="Calibri"/>
                <a:cs typeface="Calibri"/>
              </a:rPr>
              <a:t>called</a:t>
            </a:r>
            <a:r>
              <a:rPr dirty="0" sz="3200" b="1" i="1">
                <a:latin typeface="Calibri"/>
                <a:cs typeface="Calibri"/>
              </a:rPr>
              <a:t> </a:t>
            </a:r>
            <a:r>
              <a:rPr dirty="0" sz="3200" spc="-5" b="1" i="1">
                <a:latin typeface="Calibri"/>
                <a:cs typeface="Calibri"/>
              </a:rPr>
              <a:t>efficient</a:t>
            </a:r>
            <a:r>
              <a:rPr dirty="0" sz="3200" b="1" i="1">
                <a:latin typeface="Calibri"/>
                <a:cs typeface="Calibri"/>
              </a:rPr>
              <a:t> </a:t>
            </a:r>
            <a:r>
              <a:rPr dirty="0" sz="3200" spc="-5" b="1" i="1">
                <a:latin typeface="Calibri"/>
                <a:cs typeface="Calibri"/>
              </a:rPr>
              <a:t>plants.</a:t>
            </a:r>
            <a:r>
              <a:rPr dirty="0" sz="3200" b="1" i="1">
                <a:latin typeface="Calibri"/>
                <a:cs typeface="Calibri"/>
              </a:rPr>
              <a:t> </a:t>
            </a:r>
            <a:r>
              <a:rPr dirty="0" sz="3200" spc="-5" b="1" i="1">
                <a:latin typeface="Calibri"/>
                <a:cs typeface="Calibri"/>
              </a:rPr>
              <a:t>The</a:t>
            </a:r>
            <a:r>
              <a:rPr dirty="0" sz="3200" b="1" i="1">
                <a:latin typeface="Calibri"/>
                <a:cs typeface="Calibri"/>
              </a:rPr>
              <a:t> </a:t>
            </a:r>
            <a:r>
              <a:rPr dirty="0" sz="3200" spc="-5" b="1" i="1">
                <a:latin typeface="Calibri"/>
                <a:cs typeface="Calibri"/>
              </a:rPr>
              <a:t>optimum </a:t>
            </a:r>
            <a:r>
              <a:rPr dirty="0" sz="3200" b="1" i="1">
                <a:latin typeface="Calibri"/>
                <a:cs typeface="Calibri"/>
              </a:rPr>
              <a:t> </a:t>
            </a:r>
            <a:r>
              <a:rPr dirty="0" sz="3200" spc="-5" b="1" i="1">
                <a:latin typeface="Calibri"/>
                <a:cs typeface="Calibri"/>
              </a:rPr>
              <a:t>temperature </a:t>
            </a:r>
            <a:r>
              <a:rPr dirty="0" sz="3200" spc="-15" b="1" i="1">
                <a:latin typeface="Calibri"/>
                <a:cs typeface="Calibri"/>
              </a:rPr>
              <a:t>for </a:t>
            </a:r>
            <a:r>
              <a:rPr dirty="0" sz="3200" b="1" i="1">
                <a:latin typeface="Calibri"/>
                <a:cs typeface="Calibri"/>
              </a:rPr>
              <a:t>their </a:t>
            </a:r>
            <a:r>
              <a:rPr dirty="0" sz="3200" spc="-5" b="1" i="1">
                <a:latin typeface="Calibri"/>
                <a:cs typeface="Calibri"/>
              </a:rPr>
              <a:t>growth varies from 30 </a:t>
            </a:r>
            <a:r>
              <a:rPr dirty="0" sz="3200" spc="-35" b="1" i="1">
                <a:latin typeface="Calibri"/>
                <a:cs typeface="Calibri"/>
              </a:rPr>
              <a:t>to </a:t>
            </a:r>
            <a:r>
              <a:rPr dirty="0" sz="3200" spc="-30" b="1" i="1">
                <a:latin typeface="Calibri"/>
                <a:cs typeface="Calibri"/>
              </a:rPr>
              <a:t> </a:t>
            </a:r>
            <a:r>
              <a:rPr dirty="0" sz="3200" spc="-5" b="1" i="1">
                <a:latin typeface="Calibri"/>
                <a:cs typeface="Calibri"/>
              </a:rPr>
              <a:t>45˚C.</a:t>
            </a:r>
            <a:endParaRPr sz="3200">
              <a:latin typeface="Calibri"/>
              <a:cs typeface="Calibri"/>
            </a:endParaRPr>
          </a:p>
          <a:p>
            <a:pPr algn="just" marL="437515" indent="-425450">
              <a:lnSpc>
                <a:spcPct val="100000"/>
              </a:lnSpc>
              <a:spcBef>
                <a:spcPts val="775"/>
              </a:spcBef>
              <a:buAutoNum type="arabicParenR" startAt="7"/>
              <a:tabLst>
                <a:tab pos="438150" algn="l"/>
              </a:tabLst>
            </a:pPr>
            <a:r>
              <a:rPr dirty="0" sz="3200" spc="-5" b="1" i="1">
                <a:latin typeface="Calibri"/>
                <a:cs typeface="Calibri"/>
              </a:rPr>
              <a:t>In</a:t>
            </a:r>
            <a:r>
              <a:rPr dirty="0" sz="3200" b="1" i="1">
                <a:latin typeface="Calibri"/>
                <a:cs typeface="Calibri"/>
              </a:rPr>
              <a:t> </a:t>
            </a:r>
            <a:r>
              <a:rPr dirty="0" sz="3200" spc="-5" b="1" i="1">
                <a:latin typeface="Calibri"/>
                <a:cs typeface="Calibri"/>
              </a:rPr>
              <a:t>C4</a:t>
            </a:r>
            <a:r>
              <a:rPr dirty="0" sz="3200" b="1" i="1">
                <a:latin typeface="Calibri"/>
                <a:cs typeface="Calibri"/>
              </a:rPr>
              <a:t> </a:t>
            </a:r>
            <a:r>
              <a:rPr dirty="0" sz="3200" spc="-5" b="1" i="1">
                <a:latin typeface="Calibri"/>
                <a:cs typeface="Calibri"/>
              </a:rPr>
              <a:t>plants,</a:t>
            </a:r>
            <a:r>
              <a:rPr dirty="0" sz="3200" spc="-15" b="1" i="1">
                <a:latin typeface="Calibri"/>
                <a:cs typeface="Calibri"/>
              </a:rPr>
              <a:t> </a:t>
            </a:r>
            <a:r>
              <a:rPr dirty="0" sz="3200" spc="5" b="1" i="1">
                <a:latin typeface="Calibri"/>
                <a:cs typeface="Calibri"/>
              </a:rPr>
              <a:t>the</a:t>
            </a:r>
            <a:r>
              <a:rPr dirty="0" sz="3200" spc="-10" b="1" i="1">
                <a:latin typeface="Calibri"/>
                <a:cs typeface="Calibri"/>
              </a:rPr>
              <a:t> </a:t>
            </a:r>
            <a:r>
              <a:rPr dirty="0" sz="3200" spc="-5" b="1" i="1">
                <a:latin typeface="Calibri"/>
                <a:cs typeface="Calibri"/>
              </a:rPr>
              <a:t>O2</a:t>
            </a:r>
            <a:r>
              <a:rPr dirty="0" sz="3200" b="1" i="1">
                <a:latin typeface="Calibri"/>
                <a:cs typeface="Calibri"/>
              </a:rPr>
              <a:t> </a:t>
            </a:r>
            <a:r>
              <a:rPr dirty="0" sz="3200" spc="-5" b="1" i="1">
                <a:latin typeface="Calibri"/>
                <a:cs typeface="Calibri"/>
              </a:rPr>
              <a:t>has</a:t>
            </a:r>
            <a:r>
              <a:rPr dirty="0" sz="3200" spc="-15" b="1" i="1">
                <a:latin typeface="Calibri"/>
                <a:cs typeface="Calibri"/>
              </a:rPr>
              <a:t> </a:t>
            </a:r>
            <a:r>
              <a:rPr dirty="0" sz="3200" b="1" i="1">
                <a:latin typeface="Calibri"/>
                <a:cs typeface="Calibri"/>
              </a:rPr>
              <a:t>no</a:t>
            </a:r>
            <a:r>
              <a:rPr dirty="0" sz="3200" spc="-5" b="1" i="1">
                <a:latin typeface="Calibri"/>
                <a:cs typeface="Calibri"/>
              </a:rPr>
              <a:t> </a:t>
            </a:r>
            <a:r>
              <a:rPr dirty="0" sz="3200" b="1" i="1">
                <a:latin typeface="Calibri"/>
                <a:cs typeface="Calibri"/>
              </a:rPr>
              <a:t>inhibitory</a:t>
            </a:r>
            <a:r>
              <a:rPr dirty="0" sz="3200" spc="-45" b="1" i="1">
                <a:latin typeface="Calibri"/>
                <a:cs typeface="Calibri"/>
              </a:rPr>
              <a:t> </a:t>
            </a:r>
            <a:r>
              <a:rPr dirty="0" sz="3200" spc="-10" b="1" i="1">
                <a:latin typeface="Calibri"/>
                <a:cs typeface="Calibri"/>
              </a:rPr>
              <a:t>effect.</a:t>
            </a:r>
            <a:endParaRPr sz="3200">
              <a:latin typeface="Calibri"/>
              <a:cs typeface="Calibri"/>
            </a:endParaRPr>
          </a:p>
          <a:p>
            <a:pPr algn="just" marL="645160" indent="-633095">
              <a:lnSpc>
                <a:spcPct val="100000"/>
              </a:lnSpc>
              <a:spcBef>
                <a:spcPts val="765"/>
              </a:spcBef>
              <a:buAutoNum type="arabicParenR" startAt="7"/>
              <a:tabLst>
                <a:tab pos="645795" algn="l"/>
              </a:tabLst>
            </a:pPr>
            <a:r>
              <a:rPr dirty="0" sz="3200" spc="-10" b="1" i="1">
                <a:latin typeface="Calibri"/>
                <a:cs typeface="Calibri"/>
              </a:rPr>
              <a:t>They</a:t>
            </a:r>
            <a:r>
              <a:rPr dirty="0" sz="3200" spc="-20" b="1" i="1">
                <a:latin typeface="Calibri"/>
                <a:cs typeface="Calibri"/>
              </a:rPr>
              <a:t> </a:t>
            </a:r>
            <a:r>
              <a:rPr dirty="0" sz="3200" b="1" i="1">
                <a:latin typeface="Calibri"/>
                <a:cs typeface="Calibri"/>
              </a:rPr>
              <a:t>lack</a:t>
            </a:r>
            <a:r>
              <a:rPr dirty="0" sz="3200" spc="-20" b="1" i="1">
                <a:latin typeface="Calibri"/>
                <a:cs typeface="Calibri"/>
              </a:rPr>
              <a:t> </a:t>
            </a:r>
            <a:r>
              <a:rPr dirty="0" sz="3200" spc="-5" b="1" i="1">
                <a:solidFill>
                  <a:srgbClr val="C00000"/>
                </a:solidFill>
                <a:latin typeface="Calibri"/>
                <a:cs typeface="Calibri"/>
              </a:rPr>
              <a:t>photo-</a:t>
            </a:r>
            <a:r>
              <a:rPr dirty="0" sz="3200" spc="-35" b="1" i="1">
                <a:solidFill>
                  <a:srgbClr val="C00000"/>
                </a:solidFill>
                <a:latin typeface="Calibri"/>
                <a:cs typeface="Calibri"/>
              </a:rPr>
              <a:t> </a:t>
            </a:r>
            <a:r>
              <a:rPr dirty="0" sz="3200" spc="-5" b="1" i="1">
                <a:solidFill>
                  <a:srgbClr val="C00000"/>
                </a:solidFill>
                <a:latin typeface="Calibri"/>
                <a:cs typeface="Calibri"/>
              </a:rPr>
              <a:t>respiration.</a:t>
            </a:r>
            <a:endParaRPr sz="3200">
              <a:latin typeface="Calibri"/>
              <a:cs typeface="Calibri"/>
            </a:endParaRPr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>
            <a:spLocks noGrp="1"/>
          </p:cNvSpPr>
          <p:nvPr>
            <p:ph type="title"/>
          </p:nvPr>
        </p:nvSpPr>
        <p:spPr>
          <a:xfrm>
            <a:off x="2971038" y="110439"/>
            <a:ext cx="2974975" cy="697230"/>
          </a:xfrm>
          <a:prstGeom prst="rect"/>
        </p:spPr>
        <p:txBody>
          <a:bodyPr wrap="square" lIns="0" tIns="13335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05"/>
              </a:spcBef>
            </a:pPr>
            <a:r>
              <a:rPr dirty="0" i="1">
                <a:latin typeface="Calibri"/>
                <a:cs typeface="Calibri"/>
              </a:rPr>
              <a:t>C4</a:t>
            </a:r>
            <a:r>
              <a:rPr dirty="0" spc="-50" i="1">
                <a:latin typeface="Calibri"/>
                <a:cs typeface="Calibri"/>
              </a:rPr>
              <a:t> </a:t>
            </a:r>
            <a:r>
              <a:rPr dirty="0" spc="-180" i="1">
                <a:latin typeface="Calibri"/>
                <a:cs typeface="Calibri"/>
              </a:rPr>
              <a:t>PATHWAY</a:t>
            </a:r>
          </a:p>
        </p:txBody>
      </p:sp>
      <p:sp>
        <p:nvSpPr>
          <p:cNvPr id="3" name="object 3"/>
          <p:cNvSpPr txBox="1"/>
          <p:nvPr/>
        </p:nvSpPr>
        <p:spPr>
          <a:xfrm>
            <a:off x="154939" y="755650"/>
            <a:ext cx="8989060" cy="5513070"/>
          </a:xfrm>
          <a:prstGeom prst="rect">
            <a:avLst/>
          </a:prstGeom>
        </p:spPr>
        <p:txBody>
          <a:bodyPr wrap="square" lIns="0" tIns="104140" rIns="0" bIns="0" rtlCol="0" vert="horz">
            <a:spAutoFit/>
          </a:bodyPr>
          <a:lstStyle/>
          <a:p>
            <a:pPr algn="just" marL="527685" indent="-515620">
              <a:lnSpc>
                <a:spcPct val="100000"/>
              </a:lnSpc>
              <a:spcBef>
                <a:spcPts val="820"/>
              </a:spcBef>
              <a:buFont typeface="Wingdings"/>
              <a:buChar char=""/>
              <a:tabLst>
                <a:tab pos="528320" algn="l"/>
              </a:tabLst>
            </a:pPr>
            <a:r>
              <a:rPr dirty="0" u="heavy" sz="3000" spc="-10" b="1" i="1">
                <a:solidFill>
                  <a:srgbClr val="001F5F"/>
                </a:solidFill>
                <a:uFill>
                  <a:solidFill>
                    <a:srgbClr val="001F5F"/>
                  </a:solidFill>
                </a:uFill>
                <a:latin typeface="Calibri"/>
                <a:cs typeface="Calibri"/>
              </a:rPr>
              <a:t>Reaction</a:t>
            </a:r>
            <a:r>
              <a:rPr dirty="0" u="heavy" sz="3000" b="1" i="1">
                <a:solidFill>
                  <a:srgbClr val="001F5F"/>
                </a:solidFill>
                <a:uFill>
                  <a:solidFill>
                    <a:srgbClr val="001F5F"/>
                  </a:solidFill>
                </a:uFill>
                <a:latin typeface="Calibri"/>
                <a:cs typeface="Calibri"/>
              </a:rPr>
              <a:t> of</a:t>
            </a:r>
            <a:r>
              <a:rPr dirty="0" u="heavy" sz="3000" spc="-10" b="1" i="1">
                <a:solidFill>
                  <a:srgbClr val="001F5F"/>
                </a:solidFill>
                <a:uFill>
                  <a:solidFill>
                    <a:srgbClr val="001F5F"/>
                  </a:solidFill>
                </a:uFill>
                <a:latin typeface="Calibri"/>
                <a:cs typeface="Calibri"/>
              </a:rPr>
              <a:t> Hatch</a:t>
            </a:r>
            <a:r>
              <a:rPr dirty="0" u="heavy" sz="3000" spc="-15" b="1" i="1">
                <a:solidFill>
                  <a:srgbClr val="001F5F"/>
                </a:solidFill>
                <a:uFill>
                  <a:solidFill>
                    <a:srgbClr val="001F5F"/>
                  </a:solidFill>
                </a:uFill>
                <a:latin typeface="Calibri"/>
                <a:cs typeface="Calibri"/>
              </a:rPr>
              <a:t> </a:t>
            </a:r>
            <a:r>
              <a:rPr dirty="0" u="heavy" sz="3000" b="1" i="1">
                <a:solidFill>
                  <a:srgbClr val="001F5F"/>
                </a:solidFill>
                <a:uFill>
                  <a:solidFill>
                    <a:srgbClr val="001F5F"/>
                  </a:solidFill>
                </a:uFill>
                <a:latin typeface="Calibri"/>
                <a:cs typeface="Calibri"/>
              </a:rPr>
              <a:t>&amp;</a:t>
            </a:r>
            <a:r>
              <a:rPr dirty="0" u="heavy" sz="3000" spc="-15" b="1" i="1">
                <a:solidFill>
                  <a:srgbClr val="001F5F"/>
                </a:solidFill>
                <a:uFill>
                  <a:solidFill>
                    <a:srgbClr val="001F5F"/>
                  </a:solidFill>
                </a:uFill>
                <a:latin typeface="Calibri"/>
                <a:cs typeface="Calibri"/>
              </a:rPr>
              <a:t> </a:t>
            </a:r>
            <a:r>
              <a:rPr dirty="0" u="heavy" sz="3000" spc="-5" b="1" i="1">
                <a:solidFill>
                  <a:srgbClr val="001F5F"/>
                </a:solidFill>
                <a:uFill>
                  <a:solidFill>
                    <a:srgbClr val="001F5F"/>
                  </a:solidFill>
                </a:uFill>
                <a:latin typeface="Calibri"/>
                <a:cs typeface="Calibri"/>
              </a:rPr>
              <a:t>Slack</a:t>
            </a:r>
            <a:r>
              <a:rPr dirty="0" u="heavy" sz="3000" spc="5" b="1" i="1">
                <a:solidFill>
                  <a:srgbClr val="001F5F"/>
                </a:solidFill>
                <a:uFill>
                  <a:solidFill>
                    <a:srgbClr val="001F5F"/>
                  </a:solidFill>
                </a:uFill>
                <a:latin typeface="Calibri"/>
                <a:cs typeface="Calibri"/>
              </a:rPr>
              <a:t> </a:t>
            </a:r>
            <a:r>
              <a:rPr dirty="0" u="heavy" sz="3000" b="1" i="1">
                <a:solidFill>
                  <a:srgbClr val="001F5F"/>
                </a:solidFill>
                <a:uFill>
                  <a:solidFill>
                    <a:srgbClr val="001F5F"/>
                  </a:solidFill>
                </a:uFill>
                <a:latin typeface="Calibri"/>
                <a:cs typeface="Calibri"/>
              </a:rPr>
              <a:t>cycle:</a:t>
            </a:r>
            <a:endParaRPr sz="3000">
              <a:latin typeface="Calibri"/>
              <a:cs typeface="Calibri"/>
            </a:endParaRPr>
          </a:p>
          <a:p>
            <a:pPr algn="just" marL="527685" marR="5080" indent="600710">
              <a:lnSpc>
                <a:spcPct val="100000"/>
              </a:lnSpc>
              <a:spcBef>
                <a:spcPts val="720"/>
              </a:spcBef>
            </a:pPr>
            <a:r>
              <a:rPr dirty="0" sz="3000" spc="-10" b="1" i="1">
                <a:latin typeface="Calibri"/>
                <a:cs typeface="Calibri"/>
              </a:rPr>
              <a:t>Hatch</a:t>
            </a:r>
            <a:r>
              <a:rPr dirty="0" sz="3000" spc="-5" b="1" i="1">
                <a:latin typeface="Calibri"/>
                <a:cs typeface="Calibri"/>
              </a:rPr>
              <a:t> </a:t>
            </a:r>
            <a:r>
              <a:rPr dirty="0" sz="3000" b="1" i="1">
                <a:latin typeface="Calibri"/>
                <a:cs typeface="Calibri"/>
              </a:rPr>
              <a:t>&amp;</a:t>
            </a:r>
            <a:r>
              <a:rPr dirty="0" sz="3000" spc="5" b="1" i="1">
                <a:latin typeface="Calibri"/>
                <a:cs typeface="Calibri"/>
              </a:rPr>
              <a:t> </a:t>
            </a:r>
            <a:r>
              <a:rPr dirty="0" sz="3000" spc="-5" b="1" i="1">
                <a:latin typeface="Calibri"/>
                <a:cs typeface="Calibri"/>
              </a:rPr>
              <a:t>Slack</a:t>
            </a:r>
            <a:r>
              <a:rPr dirty="0" sz="3000" b="1" i="1">
                <a:latin typeface="Calibri"/>
                <a:cs typeface="Calibri"/>
              </a:rPr>
              <a:t> cycle</a:t>
            </a:r>
            <a:r>
              <a:rPr dirty="0" sz="3000" spc="5" b="1" i="1">
                <a:latin typeface="Calibri"/>
                <a:cs typeface="Calibri"/>
              </a:rPr>
              <a:t> </a:t>
            </a:r>
            <a:r>
              <a:rPr dirty="0" sz="3000" spc="-5" b="1" i="1">
                <a:latin typeface="Calibri"/>
                <a:cs typeface="Calibri"/>
              </a:rPr>
              <a:t>is</a:t>
            </a:r>
            <a:r>
              <a:rPr dirty="0" sz="3000" b="1" i="1">
                <a:latin typeface="Calibri"/>
                <a:cs typeface="Calibri"/>
              </a:rPr>
              <a:t> </a:t>
            </a:r>
            <a:r>
              <a:rPr dirty="0" sz="3000" spc="-15" b="1" i="1">
                <a:latin typeface="Calibri"/>
                <a:cs typeface="Calibri"/>
              </a:rPr>
              <a:t>completed</a:t>
            </a:r>
            <a:r>
              <a:rPr dirty="0" sz="3000" spc="-10" b="1" i="1">
                <a:latin typeface="Calibri"/>
                <a:cs typeface="Calibri"/>
              </a:rPr>
              <a:t> </a:t>
            </a:r>
            <a:r>
              <a:rPr dirty="0" sz="3000" spc="-5" b="1" i="1">
                <a:latin typeface="Calibri"/>
                <a:cs typeface="Calibri"/>
              </a:rPr>
              <a:t>in</a:t>
            </a:r>
            <a:r>
              <a:rPr dirty="0" sz="3000" b="1" i="1">
                <a:latin typeface="Calibri"/>
                <a:cs typeface="Calibri"/>
              </a:rPr>
              <a:t> the </a:t>
            </a:r>
            <a:r>
              <a:rPr dirty="0" sz="3000" spc="5" b="1" i="1">
                <a:latin typeface="Calibri"/>
                <a:cs typeface="Calibri"/>
              </a:rPr>
              <a:t> </a:t>
            </a:r>
            <a:r>
              <a:rPr dirty="0" sz="3000" spc="-5" b="1" i="1">
                <a:latin typeface="Calibri"/>
                <a:cs typeface="Calibri"/>
              </a:rPr>
              <a:t>chloroplasts</a:t>
            </a:r>
            <a:r>
              <a:rPr dirty="0" sz="3000" b="1" i="1">
                <a:latin typeface="Calibri"/>
                <a:cs typeface="Calibri"/>
              </a:rPr>
              <a:t> of</a:t>
            </a:r>
            <a:r>
              <a:rPr dirty="0" sz="3000" spc="5" b="1" i="1">
                <a:latin typeface="Calibri"/>
                <a:cs typeface="Calibri"/>
              </a:rPr>
              <a:t> </a:t>
            </a:r>
            <a:r>
              <a:rPr dirty="0" sz="3000" spc="-10" b="1" i="1">
                <a:latin typeface="Calibri"/>
                <a:cs typeface="Calibri"/>
              </a:rPr>
              <a:t>mesophyll</a:t>
            </a:r>
            <a:r>
              <a:rPr dirty="0" sz="3000" spc="-5" b="1" i="1">
                <a:latin typeface="Calibri"/>
                <a:cs typeface="Calibri"/>
              </a:rPr>
              <a:t> </a:t>
            </a:r>
            <a:r>
              <a:rPr dirty="0" sz="3000" spc="-10" b="1" i="1">
                <a:latin typeface="Calibri"/>
                <a:cs typeface="Calibri"/>
              </a:rPr>
              <a:t>cells</a:t>
            </a:r>
            <a:r>
              <a:rPr dirty="0" sz="3000" spc="-5" b="1" i="1">
                <a:latin typeface="Calibri"/>
                <a:cs typeface="Calibri"/>
              </a:rPr>
              <a:t> </a:t>
            </a:r>
            <a:r>
              <a:rPr dirty="0" sz="3000" b="1" i="1">
                <a:latin typeface="Calibri"/>
                <a:cs typeface="Calibri"/>
              </a:rPr>
              <a:t>and</a:t>
            </a:r>
            <a:r>
              <a:rPr dirty="0" sz="3000" spc="5" b="1" i="1">
                <a:latin typeface="Calibri"/>
                <a:cs typeface="Calibri"/>
              </a:rPr>
              <a:t> </a:t>
            </a:r>
            <a:r>
              <a:rPr dirty="0" sz="3000" b="1" i="1">
                <a:latin typeface="Calibri"/>
                <a:cs typeface="Calibri"/>
              </a:rPr>
              <a:t>bundle</a:t>
            </a:r>
            <a:r>
              <a:rPr dirty="0" sz="3000" spc="5" b="1" i="1">
                <a:latin typeface="Calibri"/>
                <a:cs typeface="Calibri"/>
              </a:rPr>
              <a:t> </a:t>
            </a:r>
            <a:r>
              <a:rPr dirty="0" sz="3000" spc="-5" b="1" i="1">
                <a:latin typeface="Calibri"/>
                <a:cs typeface="Calibri"/>
              </a:rPr>
              <a:t>sheath </a:t>
            </a:r>
            <a:r>
              <a:rPr dirty="0" sz="3000" b="1" i="1">
                <a:latin typeface="Calibri"/>
                <a:cs typeface="Calibri"/>
              </a:rPr>
              <a:t> </a:t>
            </a:r>
            <a:r>
              <a:rPr dirty="0" sz="3000" spc="-10" b="1" i="1">
                <a:latin typeface="Calibri"/>
                <a:cs typeface="Calibri"/>
              </a:rPr>
              <a:t>cells</a:t>
            </a:r>
            <a:r>
              <a:rPr dirty="0" sz="3000" b="1" i="1">
                <a:latin typeface="Calibri"/>
                <a:cs typeface="Calibri"/>
              </a:rPr>
              <a:t> </a:t>
            </a:r>
            <a:r>
              <a:rPr dirty="0" sz="3000" spc="-10" b="1" i="1">
                <a:latin typeface="Calibri"/>
                <a:cs typeface="Calibri"/>
              </a:rPr>
              <a:t>following</a:t>
            </a:r>
            <a:r>
              <a:rPr dirty="0" sz="3000" spc="35" b="1" i="1">
                <a:latin typeface="Calibri"/>
                <a:cs typeface="Calibri"/>
              </a:rPr>
              <a:t> </a:t>
            </a:r>
            <a:r>
              <a:rPr dirty="0" sz="3000" spc="-5" b="1" i="1">
                <a:latin typeface="Calibri"/>
                <a:cs typeface="Calibri"/>
              </a:rPr>
              <a:t>reactions</a:t>
            </a:r>
            <a:r>
              <a:rPr dirty="0" sz="3000" b="1" i="1">
                <a:latin typeface="Calibri"/>
                <a:cs typeface="Calibri"/>
              </a:rPr>
              <a:t> </a:t>
            </a:r>
            <a:r>
              <a:rPr dirty="0" sz="3000" spc="-10" b="1" i="1">
                <a:latin typeface="Calibri"/>
                <a:cs typeface="Calibri"/>
              </a:rPr>
              <a:t>occur</a:t>
            </a:r>
            <a:r>
              <a:rPr dirty="0" sz="3000" spc="10" b="1" i="1">
                <a:latin typeface="Calibri"/>
                <a:cs typeface="Calibri"/>
              </a:rPr>
              <a:t> </a:t>
            </a:r>
            <a:r>
              <a:rPr dirty="0" sz="3000" b="1" i="1">
                <a:latin typeface="Calibri"/>
                <a:cs typeface="Calibri"/>
              </a:rPr>
              <a:t>during</a:t>
            </a:r>
            <a:r>
              <a:rPr dirty="0" sz="3000" spc="10" b="1" i="1">
                <a:latin typeface="Calibri"/>
                <a:cs typeface="Calibri"/>
              </a:rPr>
              <a:t> </a:t>
            </a:r>
            <a:r>
              <a:rPr dirty="0" sz="3000" b="1" i="1">
                <a:latin typeface="Calibri"/>
                <a:cs typeface="Calibri"/>
              </a:rPr>
              <a:t>this</a:t>
            </a:r>
            <a:r>
              <a:rPr dirty="0" sz="3000" spc="-5" b="1" i="1">
                <a:latin typeface="Calibri"/>
                <a:cs typeface="Calibri"/>
              </a:rPr>
              <a:t> </a:t>
            </a:r>
            <a:r>
              <a:rPr dirty="0" sz="3000" b="1" i="1">
                <a:latin typeface="Calibri"/>
                <a:cs typeface="Calibri"/>
              </a:rPr>
              <a:t>cycle.</a:t>
            </a:r>
            <a:endParaRPr sz="3000">
              <a:latin typeface="Calibri"/>
              <a:cs typeface="Calibri"/>
            </a:endParaRPr>
          </a:p>
          <a:p>
            <a:pPr algn="just" marL="527685" indent="-515620">
              <a:lnSpc>
                <a:spcPct val="100000"/>
              </a:lnSpc>
              <a:spcBef>
                <a:spcPts val="720"/>
              </a:spcBef>
              <a:buFont typeface="Wingdings"/>
              <a:buChar char=""/>
              <a:tabLst>
                <a:tab pos="528320" algn="l"/>
              </a:tabLst>
            </a:pPr>
            <a:r>
              <a:rPr dirty="0" sz="3000" spc="-10" b="1" i="1">
                <a:solidFill>
                  <a:srgbClr val="00AFEF"/>
                </a:solidFill>
                <a:latin typeface="Calibri"/>
                <a:cs typeface="Calibri"/>
              </a:rPr>
              <a:t>Reaction</a:t>
            </a:r>
            <a:r>
              <a:rPr dirty="0" sz="3000" spc="10" b="1" i="1">
                <a:solidFill>
                  <a:srgbClr val="00AFEF"/>
                </a:solidFill>
                <a:latin typeface="Calibri"/>
                <a:cs typeface="Calibri"/>
              </a:rPr>
              <a:t> </a:t>
            </a:r>
            <a:r>
              <a:rPr dirty="0" sz="3000" spc="-5" b="1" i="1">
                <a:solidFill>
                  <a:srgbClr val="00AFEF"/>
                </a:solidFill>
                <a:latin typeface="Calibri"/>
                <a:cs typeface="Calibri"/>
              </a:rPr>
              <a:t>occurring in</a:t>
            </a:r>
            <a:r>
              <a:rPr dirty="0" sz="3000" spc="5" b="1" i="1">
                <a:solidFill>
                  <a:srgbClr val="00AFEF"/>
                </a:solidFill>
                <a:latin typeface="Calibri"/>
                <a:cs typeface="Calibri"/>
              </a:rPr>
              <a:t> </a:t>
            </a:r>
            <a:r>
              <a:rPr dirty="0" sz="3000" b="1" i="1">
                <a:solidFill>
                  <a:srgbClr val="00AFEF"/>
                </a:solidFill>
                <a:latin typeface="Calibri"/>
                <a:cs typeface="Calibri"/>
              </a:rPr>
              <a:t>the</a:t>
            </a:r>
            <a:r>
              <a:rPr dirty="0" sz="3000" spc="-15" b="1" i="1">
                <a:solidFill>
                  <a:srgbClr val="00AFEF"/>
                </a:solidFill>
                <a:latin typeface="Calibri"/>
                <a:cs typeface="Calibri"/>
              </a:rPr>
              <a:t> </a:t>
            </a:r>
            <a:r>
              <a:rPr dirty="0" sz="3000" spc="-5" b="1" i="1">
                <a:solidFill>
                  <a:srgbClr val="00AFEF"/>
                </a:solidFill>
                <a:latin typeface="Calibri"/>
                <a:cs typeface="Calibri"/>
              </a:rPr>
              <a:t>chloroplst</a:t>
            </a:r>
            <a:r>
              <a:rPr dirty="0" sz="3000" spc="5" b="1" i="1">
                <a:solidFill>
                  <a:srgbClr val="00AFEF"/>
                </a:solidFill>
                <a:latin typeface="Calibri"/>
                <a:cs typeface="Calibri"/>
              </a:rPr>
              <a:t> </a:t>
            </a:r>
            <a:r>
              <a:rPr dirty="0" sz="3000" b="1" i="1">
                <a:solidFill>
                  <a:srgbClr val="00AFEF"/>
                </a:solidFill>
                <a:latin typeface="Calibri"/>
                <a:cs typeface="Calibri"/>
              </a:rPr>
              <a:t>of</a:t>
            </a:r>
            <a:r>
              <a:rPr dirty="0" sz="3000" spc="-10" b="1" i="1">
                <a:solidFill>
                  <a:srgbClr val="00AFEF"/>
                </a:solidFill>
                <a:latin typeface="Calibri"/>
                <a:cs typeface="Calibri"/>
              </a:rPr>
              <a:t> mesophyll</a:t>
            </a:r>
            <a:r>
              <a:rPr dirty="0" sz="3000" spc="5" b="1" i="1">
                <a:solidFill>
                  <a:srgbClr val="00AFEF"/>
                </a:solidFill>
                <a:latin typeface="Calibri"/>
                <a:cs typeface="Calibri"/>
              </a:rPr>
              <a:t> </a:t>
            </a:r>
            <a:r>
              <a:rPr dirty="0" sz="3000" spc="-10" b="1" i="1">
                <a:solidFill>
                  <a:srgbClr val="00AFEF"/>
                </a:solidFill>
                <a:latin typeface="Calibri"/>
                <a:cs typeface="Calibri"/>
              </a:rPr>
              <a:t>cell</a:t>
            </a:r>
            <a:r>
              <a:rPr dirty="0" sz="3000" spc="-10" b="1" i="1">
                <a:latin typeface="Calibri"/>
                <a:cs typeface="Calibri"/>
              </a:rPr>
              <a:t>.</a:t>
            </a:r>
            <a:endParaRPr sz="3000">
              <a:latin typeface="Calibri"/>
              <a:cs typeface="Calibri"/>
            </a:endParaRPr>
          </a:p>
          <a:p>
            <a:pPr algn="just" lvl="1" marL="527685" marR="5080" indent="-428625">
              <a:lnSpc>
                <a:spcPct val="100000"/>
              </a:lnSpc>
              <a:spcBef>
                <a:spcPts val="720"/>
              </a:spcBef>
              <a:buAutoNum type="arabicParenR"/>
              <a:tabLst>
                <a:tab pos="505459" algn="l"/>
              </a:tabLst>
            </a:pPr>
            <a:r>
              <a:rPr dirty="0" u="heavy" sz="3000" spc="-10" b="1" i="1">
                <a:solidFill>
                  <a:srgbClr val="C00000"/>
                </a:solidFill>
                <a:uFill>
                  <a:solidFill>
                    <a:srgbClr val="C00000"/>
                  </a:solidFill>
                </a:uFill>
                <a:latin typeface="Calibri"/>
                <a:cs typeface="Calibri"/>
              </a:rPr>
              <a:t>Formation </a:t>
            </a:r>
            <a:r>
              <a:rPr dirty="0" u="heavy" sz="3000" b="1" i="1">
                <a:solidFill>
                  <a:srgbClr val="C00000"/>
                </a:solidFill>
                <a:uFill>
                  <a:solidFill>
                    <a:srgbClr val="C00000"/>
                  </a:solidFill>
                </a:uFill>
                <a:latin typeface="Calibri"/>
                <a:cs typeface="Calibri"/>
              </a:rPr>
              <a:t>of </a:t>
            </a:r>
            <a:r>
              <a:rPr dirty="0" u="heavy" sz="3000" spc="-20" b="1" i="1">
                <a:solidFill>
                  <a:srgbClr val="C00000"/>
                </a:solidFill>
                <a:uFill>
                  <a:solidFill>
                    <a:srgbClr val="C00000"/>
                  </a:solidFill>
                </a:uFill>
                <a:latin typeface="Calibri"/>
                <a:cs typeface="Calibri"/>
              </a:rPr>
              <a:t>oxalo-acetic </a:t>
            </a:r>
            <a:r>
              <a:rPr dirty="0" u="heavy" sz="3000" spc="-5" b="1" i="1">
                <a:solidFill>
                  <a:srgbClr val="C00000"/>
                </a:solidFill>
                <a:uFill>
                  <a:solidFill>
                    <a:srgbClr val="C00000"/>
                  </a:solidFill>
                </a:uFill>
                <a:latin typeface="Calibri"/>
                <a:cs typeface="Calibri"/>
              </a:rPr>
              <a:t>acid</a:t>
            </a:r>
            <a:r>
              <a:rPr dirty="0" sz="3000" spc="-5" b="1" i="1">
                <a:solidFill>
                  <a:srgbClr val="C00000"/>
                </a:solidFill>
                <a:latin typeface="Calibri"/>
                <a:cs typeface="Calibri"/>
              </a:rPr>
              <a:t>:- </a:t>
            </a:r>
            <a:r>
              <a:rPr dirty="0" sz="3000" spc="-5" b="1" i="1">
                <a:latin typeface="Calibri"/>
                <a:cs typeface="Calibri"/>
              </a:rPr>
              <a:t>The primary </a:t>
            </a:r>
            <a:r>
              <a:rPr dirty="0" sz="3000" spc="-15" b="1" i="1">
                <a:latin typeface="Calibri"/>
                <a:cs typeface="Calibri"/>
              </a:rPr>
              <a:t>accepter </a:t>
            </a:r>
            <a:r>
              <a:rPr dirty="0" sz="3000" spc="-665" b="1" i="1">
                <a:latin typeface="Calibri"/>
                <a:cs typeface="Calibri"/>
              </a:rPr>
              <a:t> </a:t>
            </a:r>
            <a:r>
              <a:rPr dirty="0" sz="3000" b="1" i="1">
                <a:latin typeface="Calibri"/>
                <a:cs typeface="Calibri"/>
              </a:rPr>
              <a:t>of </a:t>
            </a:r>
            <a:r>
              <a:rPr dirty="0" sz="3000" spc="-10" b="1" i="1">
                <a:latin typeface="Calibri"/>
                <a:cs typeface="Calibri"/>
              </a:rPr>
              <a:t>co2 </a:t>
            </a:r>
            <a:r>
              <a:rPr dirty="0" sz="3000" spc="-5" b="1" i="1">
                <a:latin typeface="Calibri"/>
                <a:cs typeface="Calibri"/>
              </a:rPr>
              <a:t>in </a:t>
            </a:r>
            <a:r>
              <a:rPr dirty="0" sz="3000" b="1" i="1">
                <a:latin typeface="Calibri"/>
                <a:cs typeface="Calibri"/>
              </a:rPr>
              <a:t>this cycle </a:t>
            </a:r>
            <a:r>
              <a:rPr dirty="0" sz="3000" spc="-5" b="1" i="1">
                <a:latin typeface="Calibri"/>
                <a:cs typeface="Calibri"/>
              </a:rPr>
              <a:t>is </a:t>
            </a:r>
            <a:r>
              <a:rPr dirty="0" sz="3000" b="1" i="1">
                <a:latin typeface="Calibri"/>
                <a:cs typeface="Calibri"/>
              </a:rPr>
              <a:t>a </a:t>
            </a:r>
            <a:r>
              <a:rPr dirty="0" sz="3000" spc="-10" b="1" i="1">
                <a:latin typeface="Calibri"/>
                <a:cs typeface="Calibri"/>
              </a:rPr>
              <a:t>3C-compund </a:t>
            </a:r>
            <a:r>
              <a:rPr dirty="0" sz="3000" b="1" i="1">
                <a:latin typeface="Calibri"/>
                <a:cs typeface="Calibri"/>
              </a:rPr>
              <a:t>– phosphoenol </a:t>
            </a:r>
            <a:r>
              <a:rPr dirty="0" sz="3000" spc="5" b="1" i="1">
                <a:latin typeface="Calibri"/>
                <a:cs typeface="Calibri"/>
              </a:rPr>
              <a:t> </a:t>
            </a:r>
            <a:r>
              <a:rPr dirty="0" sz="3000" spc="-5" b="1" i="1">
                <a:latin typeface="Calibri"/>
                <a:cs typeface="Calibri"/>
              </a:rPr>
              <a:t>pyruvic acid. </a:t>
            </a:r>
            <a:r>
              <a:rPr dirty="0" sz="3000" b="1" i="1">
                <a:latin typeface="Calibri"/>
                <a:cs typeface="Calibri"/>
              </a:rPr>
              <a:t>In </a:t>
            </a:r>
            <a:r>
              <a:rPr dirty="0" sz="3000" spc="-10" b="1" i="1">
                <a:latin typeface="Calibri"/>
                <a:cs typeface="Calibri"/>
              </a:rPr>
              <a:t>mesophyll cells, </a:t>
            </a:r>
            <a:r>
              <a:rPr dirty="0" sz="3000" b="1" i="1">
                <a:latin typeface="Calibri"/>
                <a:cs typeface="Calibri"/>
              </a:rPr>
              <a:t>the </a:t>
            </a:r>
            <a:r>
              <a:rPr dirty="0" sz="3000" spc="-5" b="1" i="1">
                <a:latin typeface="Calibri"/>
                <a:cs typeface="Calibri"/>
              </a:rPr>
              <a:t>atmospheric </a:t>
            </a:r>
            <a:r>
              <a:rPr dirty="0" sz="3000" spc="-10" b="1" i="1">
                <a:latin typeface="Calibri"/>
                <a:cs typeface="Calibri"/>
              </a:rPr>
              <a:t>CO2 </a:t>
            </a:r>
            <a:r>
              <a:rPr dirty="0" sz="3000" spc="-5" b="1" i="1">
                <a:latin typeface="Calibri"/>
                <a:cs typeface="Calibri"/>
              </a:rPr>
              <a:t> </a:t>
            </a:r>
            <a:r>
              <a:rPr dirty="0" sz="3000" spc="-15" b="1" i="1">
                <a:latin typeface="Calibri"/>
                <a:cs typeface="Calibri"/>
              </a:rPr>
              <a:t>first</a:t>
            </a:r>
            <a:r>
              <a:rPr dirty="0" sz="3000" spc="-10" b="1" i="1">
                <a:latin typeface="Calibri"/>
                <a:cs typeface="Calibri"/>
              </a:rPr>
              <a:t> combines</a:t>
            </a:r>
            <a:r>
              <a:rPr dirty="0" sz="3000" spc="-5" b="1" i="1">
                <a:latin typeface="Calibri"/>
                <a:cs typeface="Calibri"/>
              </a:rPr>
              <a:t> with</a:t>
            </a:r>
            <a:r>
              <a:rPr dirty="0" sz="3000" b="1" i="1">
                <a:latin typeface="Calibri"/>
                <a:cs typeface="Calibri"/>
              </a:rPr>
              <a:t> </a:t>
            </a:r>
            <a:r>
              <a:rPr dirty="0" sz="3000" spc="-10" b="1" i="1">
                <a:latin typeface="Calibri"/>
                <a:cs typeface="Calibri"/>
              </a:rPr>
              <a:t>water</a:t>
            </a:r>
            <a:r>
              <a:rPr dirty="0" sz="3000" spc="-5" b="1" i="1">
                <a:latin typeface="Calibri"/>
                <a:cs typeface="Calibri"/>
              </a:rPr>
              <a:t> </a:t>
            </a:r>
            <a:r>
              <a:rPr dirty="0" sz="3000" spc="-20" b="1" i="1">
                <a:latin typeface="Calibri"/>
                <a:cs typeface="Calibri"/>
              </a:rPr>
              <a:t>to</a:t>
            </a:r>
            <a:r>
              <a:rPr dirty="0" sz="3000" spc="-15" b="1" i="1">
                <a:latin typeface="Calibri"/>
                <a:cs typeface="Calibri"/>
              </a:rPr>
              <a:t> </a:t>
            </a:r>
            <a:r>
              <a:rPr dirty="0" sz="3000" spc="-10" b="1" i="1">
                <a:latin typeface="Calibri"/>
                <a:cs typeface="Calibri"/>
              </a:rPr>
              <a:t>form</a:t>
            </a:r>
            <a:r>
              <a:rPr dirty="0" sz="3000" spc="-5" b="1" i="1">
                <a:latin typeface="Calibri"/>
                <a:cs typeface="Calibri"/>
              </a:rPr>
              <a:t> bicarbonate</a:t>
            </a:r>
            <a:r>
              <a:rPr dirty="0" sz="3000" b="1" i="1">
                <a:latin typeface="Calibri"/>
                <a:cs typeface="Calibri"/>
              </a:rPr>
              <a:t> ion </a:t>
            </a:r>
            <a:r>
              <a:rPr dirty="0" sz="3000" spc="-665" b="1" i="1">
                <a:latin typeface="Calibri"/>
                <a:cs typeface="Calibri"/>
              </a:rPr>
              <a:t> </a:t>
            </a:r>
            <a:r>
              <a:rPr dirty="0" sz="3000" spc="-5" b="1" i="1">
                <a:latin typeface="Calibri"/>
                <a:cs typeface="Calibri"/>
              </a:rPr>
              <a:t>(HCO</a:t>
            </a:r>
            <a:r>
              <a:rPr dirty="0" sz="1800" spc="-5" b="1" i="1">
                <a:latin typeface="Calibri"/>
                <a:cs typeface="Calibri"/>
              </a:rPr>
              <a:t>3</a:t>
            </a:r>
            <a:r>
              <a:rPr dirty="0" sz="3000" spc="-5" b="1" i="1">
                <a:latin typeface="Calibri"/>
                <a:cs typeface="Calibri"/>
              </a:rPr>
              <a:t>¯)</a:t>
            </a:r>
            <a:r>
              <a:rPr dirty="0" sz="3000" spc="-30" b="1" i="1">
                <a:latin typeface="Calibri"/>
                <a:cs typeface="Calibri"/>
              </a:rPr>
              <a:t> </a:t>
            </a:r>
            <a:r>
              <a:rPr dirty="0" sz="3000" spc="-5" b="1" i="1">
                <a:latin typeface="Calibri"/>
                <a:cs typeface="Calibri"/>
              </a:rPr>
              <a:t>in</a:t>
            </a:r>
            <a:r>
              <a:rPr dirty="0" sz="3000" spc="5" b="1" i="1">
                <a:latin typeface="Calibri"/>
                <a:cs typeface="Calibri"/>
              </a:rPr>
              <a:t> </a:t>
            </a:r>
            <a:r>
              <a:rPr dirty="0" sz="3000" spc="-5" b="1" i="1">
                <a:latin typeface="Calibri"/>
                <a:cs typeface="Calibri"/>
              </a:rPr>
              <a:t>presence</a:t>
            </a:r>
            <a:r>
              <a:rPr dirty="0" sz="3000" b="1" i="1">
                <a:latin typeface="Calibri"/>
                <a:cs typeface="Calibri"/>
              </a:rPr>
              <a:t> of </a:t>
            </a:r>
            <a:r>
              <a:rPr dirty="0" sz="3000" spc="-5" b="1" i="1">
                <a:latin typeface="Calibri"/>
                <a:cs typeface="Calibri"/>
              </a:rPr>
              <a:t>enzyme</a:t>
            </a:r>
            <a:r>
              <a:rPr dirty="0" sz="3000" b="1" i="1">
                <a:latin typeface="Calibri"/>
                <a:cs typeface="Calibri"/>
              </a:rPr>
              <a:t> </a:t>
            </a:r>
            <a:r>
              <a:rPr dirty="0" sz="3000" spc="-5" b="1" i="1">
                <a:latin typeface="Calibri"/>
                <a:cs typeface="Calibri"/>
              </a:rPr>
              <a:t>carbonic</a:t>
            </a:r>
            <a:r>
              <a:rPr dirty="0" sz="3000" spc="20" b="1" i="1">
                <a:latin typeface="Calibri"/>
                <a:cs typeface="Calibri"/>
              </a:rPr>
              <a:t> </a:t>
            </a:r>
            <a:r>
              <a:rPr dirty="0" sz="3000" spc="-10" b="1" i="1">
                <a:latin typeface="Calibri"/>
                <a:cs typeface="Calibri"/>
              </a:rPr>
              <a:t>anhydrase.</a:t>
            </a:r>
            <a:endParaRPr sz="3000">
              <a:latin typeface="Calibri"/>
              <a:cs typeface="Calibri"/>
            </a:endParaRPr>
          </a:p>
          <a:p>
            <a:pPr marL="440690">
              <a:lnSpc>
                <a:spcPct val="100000"/>
              </a:lnSpc>
              <a:spcBef>
                <a:spcPts val="725"/>
              </a:spcBef>
              <a:tabLst>
                <a:tab pos="3670300" algn="l"/>
              </a:tabLst>
            </a:pPr>
            <a:r>
              <a:rPr dirty="0" sz="3000" spc="-10" b="1" i="1">
                <a:latin typeface="Calibri"/>
                <a:cs typeface="Calibri"/>
              </a:rPr>
              <a:t>CO2</a:t>
            </a:r>
            <a:r>
              <a:rPr dirty="0" sz="3000" spc="-20" b="1" i="1">
                <a:latin typeface="Calibri"/>
                <a:cs typeface="Calibri"/>
              </a:rPr>
              <a:t> </a:t>
            </a:r>
            <a:r>
              <a:rPr dirty="0" sz="3000" b="1" i="1">
                <a:latin typeface="Calibri"/>
                <a:cs typeface="Calibri"/>
              </a:rPr>
              <a:t>+</a:t>
            </a:r>
            <a:r>
              <a:rPr dirty="0" sz="3000" spc="-5" b="1" i="1">
                <a:latin typeface="Calibri"/>
                <a:cs typeface="Calibri"/>
              </a:rPr>
              <a:t> </a:t>
            </a:r>
            <a:r>
              <a:rPr dirty="0" sz="3000" b="1" i="1">
                <a:latin typeface="Calibri"/>
                <a:cs typeface="Calibri"/>
              </a:rPr>
              <a:t>H2O	</a:t>
            </a:r>
            <a:r>
              <a:rPr dirty="0" sz="3000" spc="-10" b="1" i="1">
                <a:latin typeface="Calibri"/>
                <a:cs typeface="Calibri"/>
              </a:rPr>
              <a:t>HCO</a:t>
            </a:r>
            <a:r>
              <a:rPr dirty="0" sz="1800" spc="-10" b="1" i="1">
                <a:latin typeface="Calibri"/>
                <a:cs typeface="Calibri"/>
              </a:rPr>
              <a:t>3</a:t>
            </a:r>
            <a:r>
              <a:rPr dirty="0" sz="3000" spc="-10" b="1" i="1">
                <a:latin typeface="Calibri"/>
                <a:cs typeface="Calibri"/>
              </a:rPr>
              <a:t>¯</a:t>
            </a:r>
            <a:endParaRPr sz="3000">
              <a:latin typeface="Calibri"/>
              <a:cs typeface="Calibri"/>
            </a:endParaRPr>
          </a:p>
        </p:txBody>
      </p:sp>
      <p:grpSp>
        <p:nvGrpSpPr>
          <p:cNvPr id="4" name="object 4"/>
          <p:cNvGrpSpPr/>
          <p:nvPr/>
        </p:nvGrpSpPr>
        <p:grpSpPr>
          <a:xfrm>
            <a:off x="2273807" y="6007608"/>
            <a:ext cx="1169035" cy="102235"/>
            <a:chOff x="2273807" y="6007608"/>
            <a:chExt cx="1169035" cy="102235"/>
          </a:xfrm>
        </p:grpSpPr>
        <p:sp>
          <p:nvSpPr>
            <p:cNvPr id="5" name="object 5"/>
            <p:cNvSpPr/>
            <p:nvPr/>
          </p:nvSpPr>
          <p:spPr>
            <a:xfrm>
              <a:off x="2286761" y="6020562"/>
              <a:ext cx="1143000" cy="76200"/>
            </a:xfrm>
            <a:custGeom>
              <a:avLst/>
              <a:gdLst/>
              <a:ahLst/>
              <a:cxnLst/>
              <a:rect l="l" t="t" r="r" b="b"/>
              <a:pathLst>
                <a:path w="1143000" h="76200">
                  <a:moveTo>
                    <a:pt x="1103757" y="0"/>
                  </a:moveTo>
                  <a:lnTo>
                    <a:pt x="1103757" y="19050"/>
                  </a:lnTo>
                  <a:lnTo>
                    <a:pt x="0" y="19050"/>
                  </a:lnTo>
                  <a:lnTo>
                    <a:pt x="0" y="57150"/>
                  </a:lnTo>
                  <a:lnTo>
                    <a:pt x="1103757" y="57150"/>
                  </a:lnTo>
                  <a:lnTo>
                    <a:pt x="1103757" y="76200"/>
                  </a:lnTo>
                  <a:lnTo>
                    <a:pt x="1143000" y="38100"/>
                  </a:lnTo>
                  <a:lnTo>
                    <a:pt x="1103757" y="0"/>
                  </a:lnTo>
                  <a:close/>
                </a:path>
              </a:pathLst>
            </a:custGeom>
            <a:solidFill>
              <a:srgbClr val="4F81BC"/>
            </a:solidFill>
          </p:spPr>
          <p:txBody>
            <a:bodyPr wrap="square" lIns="0" tIns="0" rIns="0" bIns="0" rtlCol="0"/>
            <a:lstStyle/>
            <a:p/>
          </p:txBody>
        </p:sp>
        <p:sp>
          <p:nvSpPr>
            <p:cNvPr id="6" name="object 6"/>
            <p:cNvSpPr/>
            <p:nvPr/>
          </p:nvSpPr>
          <p:spPr>
            <a:xfrm>
              <a:off x="2286761" y="6020562"/>
              <a:ext cx="1143000" cy="76200"/>
            </a:xfrm>
            <a:custGeom>
              <a:avLst/>
              <a:gdLst/>
              <a:ahLst/>
              <a:cxnLst/>
              <a:rect l="l" t="t" r="r" b="b"/>
              <a:pathLst>
                <a:path w="1143000" h="76200">
                  <a:moveTo>
                    <a:pt x="0" y="19050"/>
                  </a:moveTo>
                  <a:lnTo>
                    <a:pt x="1103757" y="19050"/>
                  </a:lnTo>
                  <a:lnTo>
                    <a:pt x="1103757" y="0"/>
                  </a:lnTo>
                  <a:lnTo>
                    <a:pt x="1143000" y="38100"/>
                  </a:lnTo>
                  <a:lnTo>
                    <a:pt x="1103757" y="76200"/>
                  </a:lnTo>
                  <a:lnTo>
                    <a:pt x="1103757" y="57150"/>
                  </a:lnTo>
                  <a:lnTo>
                    <a:pt x="0" y="57150"/>
                  </a:lnTo>
                  <a:lnTo>
                    <a:pt x="0" y="19050"/>
                  </a:lnTo>
                  <a:close/>
                </a:path>
              </a:pathLst>
            </a:custGeom>
            <a:ln w="25908">
              <a:solidFill>
                <a:srgbClr val="385D89"/>
              </a:solidFill>
            </a:ln>
          </p:spPr>
          <p:txBody>
            <a:bodyPr wrap="square" lIns="0" tIns="0" rIns="0" bIns="0" rtlCol="0"/>
            <a:lstStyle/>
            <a:p/>
          </p:txBody>
        </p:sp>
      </p:grp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object 2"/>
          <p:cNvPicPr/>
          <p:nvPr/>
        </p:nvPicPr>
        <p:blipFill>
          <a:blip r:embed="rId2" cstate="print"/>
          <a:stretch>
            <a:fillRect/>
          </a:stretch>
        </p:blipFill>
        <p:spPr>
          <a:xfrm>
            <a:off x="838200" y="0"/>
            <a:ext cx="7010400" cy="6857998"/>
          </a:xfrm>
          <a:prstGeom prst="rect">
            <a:avLst/>
          </a:prstGeom>
        </p:spPr>
      </p:pic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/>
          <p:nvPr/>
        </p:nvSpPr>
        <p:spPr>
          <a:xfrm>
            <a:off x="78739" y="6807"/>
            <a:ext cx="8987155" cy="2465705"/>
          </a:xfrm>
          <a:prstGeom prst="rect">
            <a:avLst/>
          </a:prstGeom>
        </p:spPr>
        <p:txBody>
          <a:bodyPr wrap="square" lIns="0" tIns="13335" rIns="0" bIns="0" rtlCol="0" vert="horz">
            <a:spAutoFit/>
          </a:bodyPr>
          <a:lstStyle/>
          <a:p>
            <a:pPr algn="just" marL="355600" marR="5080" indent="-342900">
              <a:lnSpc>
                <a:spcPct val="100000"/>
              </a:lnSpc>
              <a:spcBef>
                <a:spcPts val="105"/>
              </a:spcBef>
              <a:buFont typeface="Arial MT"/>
              <a:buChar char="•"/>
              <a:tabLst>
                <a:tab pos="355600" algn="l"/>
              </a:tabLst>
            </a:pPr>
            <a:r>
              <a:rPr dirty="0" sz="3200" spc="-5" b="1" i="1">
                <a:latin typeface="Calibri"/>
                <a:cs typeface="Calibri"/>
              </a:rPr>
              <a:t>The </a:t>
            </a:r>
            <a:r>
              <a:rPr dirty="0" sz="3200" spc="-15" b="1" i="1">
                <a:latin typeface="Calibri"/>
                <a:cs typeface="Calibri"/>
              </a:rPr>
              <a:t>CO2 </a:t>
            </a:r>
            <a:r>
              <a:rPr dirty="0" sz="3200" spc="-35" b="1" i="1">
                <a:latin typeface="Calibri"/>
                <a:cs typeface="Calibri"/>
              </a:rPr>
              <a:t>accepter, </a:t>
            </a:r>
            <a:r>
              <a:rPr dirty="0" sz="3200" b="1" i="1">
                <a:latin typeface="Calibri"/>
                <a:cs typeface="Calibri"/>
              </a:rPr>
              <a:t>phosphoenol </a:t>
            </a:r>
            <a:r>
              <a:rPr dirty="0" sz="3200" spc="-10" b="1" i="1">
                <a:latin typeface="Calibri"/>
                <a:cs typeface="Calibri"/>
              </a:rPr>
              <a:t>pyruvic </a:t>
            </a:r>
            <a:r>
              <a:rPr dirty="0" sz="3200" spc="-5" b="1" i="1">
                <a:latin typeface="Calibri"/>
                <a:cs typeface="Calibri"/>
              </a:rPr>
              <a:t>acid (PEP), </a:t>
            </a:r>
            <a:r>
              <a:rPr dirty="0" sz="3200" b="1" i="1">
                <a:latin typeface="Calibri"/>
                <a:cs typeface="Calibri"/>
              </a:rPr>
              <a:t> </a:t>
            </a:r>
            <a:r>
              <a:rPr dirty="0" sz="3200" spc="-10" b="1" i="1">
                <a:latin typeface="Calibri"/>
                <a:cs typeface="Calibri"/>
              </a:rPr>
              <a:t>combine </a:t>
            </a:r>
            <a:r>
              <a:rPr dirty="0" sz="3200" spc="-5" b="1" i="1">
                <a:latin typeface="Calibri"/>
                <a:cs typeface="Calibri"/>
              </a:rPr>
              <a:t>with </a:t>
            </a:r>
            <a:r>
              <a:rPr dirty="0" sz="3200" spc="-15" b="1" i="1">
                <a:latin typeface="Calibri"/>
                <a:cs typeface="Calibri"/>
              </a:rPr>
              <a:t>CO2 </a:t>
            </a:r>
            <a:r>
              <a:rPr dirty="0" sz="3200" b="1" i="1">
                <a:latin typeface="Calibri"/>
                <a:cs typeface="Calibri"/>
              </a:rPr>
              <a:t>and </a:t>
            </a:r>
            <a:r>
              <a:rPr dirty="0" sz="3200" spc="-10" b="1" i="1">
                <a:latin typeface="Calibri"/>
                <a:cs typeface="Calibri"/>
              </a:rPr>
              <a:t>forms </a:t>
            </a:r>
            <a:r>
              <a:rPr dirty="0" sz="3200" b="1" i="1">
                <a:latin typeface="Calibri"/>
                <a:cs typeface="Calibri"/>
              </a:rPr>
              <a:t>a </a:t>
            </a:r>
            <a:r>
              <a:rPr dirty="0" sz="3200" spc="-5" b="1" i="1">
                <a:solidFill>
                  <a:srgbClr val="C00000"/>
                </a:solidFill>
                <a:latin typeface="Calibri"/>
                <a:cs typeface="Calibri"/>
              </a:rPr>
              <a:t>4C </a:t>
            </a:r>
            <a:r>
              <a:rPr dirty="0" sz="3200" spc="-5" b="1" i="1">
                <a:latin typeface="Calibri"/>
                <a:cs typeface="Calibri"/>
              </a:rPr>
              <a:t>acid- </a:t>
            </a:r>
            <a:r>
              <a:rPr dirty="0" sz="3200" spc="-20" b="1" i="1">
                <a:solidFill>
                  <a:srgbClr val="C00000"/>
                </a:solidFill>
                <a:latin typeface="Calibri"/>
                <a:cs typeface="Calibri"/>
              </a:rPr>
              <a:t>oxaloacetic </a:t>
            </a:r>
            <a:r>
              <a:rPr dirty="0" sz="3200" spc="-710" b="1" i="1">
                <a:solidFill>
                  <a:srgbClr val="C00000"/>
                </a:solidFill>
                <a:latin typeface="Calibri"/>
                <a:cs typeface="Calibri"/>
              </a:rPr>
              <a:t> </a:t>
            </a:r>
            <a:r>
              <a:rPr dirty="0" sz="3200" b="1" i="1">
                <a:solidFill>
                  <a:srgbClr val="C00000"/>
                </a:solidFill>
                <a:latin typeface="Calibri"/>
                <a:cs typeface="Calibri"/>
              </a:rPr>
              <a:t>acid </a:t>
            </a:r>
            <a:r>
              <a:rPr dirty="0" sz="3200" b="1" i="1">
                <a:latin typeface="Calibri"/>
                <a:cs typeface="Calibri"/>
              </a:rPr>
              <a:t>in </a:t>
            </a:r>
            <a:r>
              <a:rPr dirty="0" sz="3200" spc="-10" b="1" i="1">
                <a:latin typeface="Calibri"/>
                <a:cs typeface="Calibri"/>
              </a:rPr>
              <a:t>presence </a:t>
            </a:r>
            <a:r>
              <a:rPr dirty="0" sz="3200" b="1" i="1">
                <a:latin typeface="Calibri"/>
                <a:cs typeface="Calibri"/>
              </a:rPr>
              <a:t>of </a:t>
            </a:r>
            <a:r>
              <a:rPr dirty="0" sz="3200" spc="-5" b="1" i="1">
                <a:latin typeface="Calibri"/>
                <a:cs typeface="Calibri"/>
              </a:rPr>
              <a:t>enzyme </a:t>
            </a:r>
            <a:r>
              <a:rPr dirty="0" sz="3200" spc="-5" b="1" i="1">
                <a:solidFill>
                  <a:srgbClr val="C00000"/>
                </a:solidFill>
                <a:latin typeface="Calibri"/>
                <a:cs typeface="Calibri"/>
              </a:rPr>
              <a:t>PEP </a:t>
            </a:r>
            <a:r>
              <a:rPr dirty="0" sz="3200" spc="-10" b="1" i="1">
                <a:solidFill>
                  <a:srgbClr val="C00000"/>
                </a:solidFill>
                <a:latin typeface="Calibri"/>
                <a:cs typeface="Calibri"/>
              </a:rPr>
              <a:t>carboxylase</a:t>
            </a:r>
            <a:r>
              <a:rPr dirty="0" sz="3200" spc="-10" b="1" i="1">
                <a:latin typeface="Calibri"/>
                <a:cs typeface="Calibri"/>
              </a:rPr>
              <a:t>. </a:t>
            </a:r>
            <a:r>
              <a:rPr dirty="0" sz="3200" spc="-5" b="1" i="1">
                <a:latin typeface="Calibri"/>
                <a:cs typeface="Calibri"/>
              </a:rPr>
              <a:t>The </a:t>
            </a:r>
            <a:r>
              <a:rPr dirty="0" sz="3200" b="1" i="1">
                <a:latin typeface="Calibri"/>
                <a:cs typeface="Calibri"/>
              </a:rPr>
              <a:t> </a:t>
            </a:r>
            <a:r>
              <a:rPr dirty="0" sz="3200" spc="-5" b="1" i="1">
                <a:latin typeface="Calibri"/>
                <a:cs typeface="Calibri"/>
              </a:rPr>
              <a:t>enzyme</a:t>
            </a:r>
            <a:r>
              <a:rPr dirty="0" sz="3200" b="1" i="1">
                <a:latin typeface="Calibri"/>
                <a:cs typeface="Calibri"/>
              </a:rPr>
              <a:t> </a:t>
            </a:r>
            <a:r>
              <a:rPr dirty="0" sz="3200" spc="-5" b="1" i="1">
                <a:latin typeface="Calibri"/>
                <a:cs typeface="Calibri"/>
              </a:rPr>
              <a:t>remain</a:t>
            </a:r>
            <a:r>
              <a:rPr dirty="0" sz="3200" b="1" i="1">
                <a:latin typeface="Calibri"/>
                <a:cs typeface="Calibri"/>
              </a:rPr>
              <a:t> </a:t>
            </a:r>
            <a:r>
              <a:rPr dirty="0" sz="3200" spc="-5" b="1" i="1">
                <a:latin typeface="Calibri"/>
                <a:cs typeface="Calibri"/>
              </a:rPr>
              <a:t>present</a:t>
            </a:r>
            <a:r>
              <a:rPr dirty="0" sz="3200" b="1" i="1">
                <a:latin typeface="Calibri"/>
                <a:cs typeface="Calibri"/>
              </a:rPr>
              <a:t> in</a:t>
            </a:r>
            <a:r>
              <a:rPr dirty="0" sz="3200" spc="5" b="1" i="1">
                <a:latin typeface="Calibri"/>
                <a:cs typeface="Calibri"/>
              </a:rPr>
              <a:t> </a:t>
            </a:r>
            <a:r>
              <a:rPr dirty="0" sz="3200" b="1" i="1">
                <a:latin typeface="Calibri"/>
                <a:cs typeface="Calibri"/>
              </a:rPr>
              <a:t>large</a:t>
            </a:r>
            <a:r>
              <a:rPr dirty="0" sz="3200" spc="5" b="1" i="1">
                <a:latin typeface="Calibri"/>
                <a:cs typeface="Calibri"/>
              </a:rPr>
              <a:t> </a:t>
            </a:r>
            <a:r>
              <a:rPr dirty="0" sz="3200" spc="-5" b="1" i="1">
                <a:latin typeface="Calibri"/>
                <a:cs typeface="Calibri"/>
              </a:rPr>
              <a:t>amount</a:t>
            </a:r>
            <a:r>
              <a:rPr dirty="0" sz="3200" b="1" i="1">
                <a:latin typeface="Calibri"/>
                <a:cs typeface="Calibri"/>
              </a:rPr>
              <a:t> </a:t>
            </a:r>
            <a:r>
              <a:rPr dirty="0" sz="3200" spc="-10" b="1" i="1">
                <a:latin typeface="Calibri"/>
                <a:cs typeface="Calibri"/>
              </a:rPr>
              <a:t>in </a:t>
            </a:r>
            <a:r>
              <a:rPr dirty="0" sz="3200" spc="-5" b="1" i="1">
                <a:latin typeface="Calibri"/>
                <a:cs typeface="Calibri"/>
              </a:rPr>
              <a:t> mesophyll</a:t>
            </a:r>
            <a:r>
              <a:rPr dirty="0" sz="3200" spc="-40" b="1" i="1">
                <a:latin typeface="Calibri"/>
                <a:cs typeface="Calibri"/>
              </a:rPr>
              <a:t> </a:t>
            </a:r>
            <a:r>
              <a:rPr dirty="0" sz="3200" spc="-5" b="1" i="1">
                <a:latin typeface="Calibri"/>
                <a:cs typeface="Calibri"/>
              </a:rPr>
              <a:t>cells.</a:t>
            </a:r>
            <a:endParaRPr sz="3200">
              <a:latin typeface="Calibri"/>
              <a:cs typeface="Calibri"/>
            </a:endParaRPr>
          </a:p>
        </p:txBody>
      </p:sp>
      <p:pic>
        <p:nvPicPr>
          <p:cNvPr id="3" name="object 3"/>
          <p:cNvPicPr/>
          <p:nvPr/>
        </p:nvPicPr>
        <p:blipFill>
          <a:blip r:embed="rId2" cstate="print"/>
          <a:stretch>
            <a:fillRect/>
          </a:stretch>
        </p:blipFill>
        <p:spPr>
          <a:xfrm>
            <a:off x="228600" y="2895600"/>
            <a:ext cx="8877300" cy="3429000"/>
          </a:xfrm>
          <a:prstGeom prst="rect">
            <a:avLst/>
          </a:prstGeom>
        </p:spPr>
      </p:pic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/>
          <p:nvPr/>
        </p:nvSpPr>
        <p:spPr>
          <a:xfrm>
            <a:off x="78739" y="0"/>
            <a:ext cx="8989060" cy="6367145"/>
          </a:xfrm>
          <a:prstGeom prst="rect">
            <a:avLst/>
          </a:prstGeom>
        </p:spPr>
        <p:txBody>
          <a:bodyPr wrap="square" lIns="0" tIns="110489" rIns="0" bIns="0" rtlCol="0" vert="horz">
            <a:spAutoFit/>
          </a:bodyPr>
          <a:lstStyle/>
          <a:p>
            <a:pPr algn="just" marL="12700">
              <a:lnSpc>
                <a:spcPct val="100000"/>
              </a:lnSpc>
              <a:spcBef>
                <a:spcPts val="869"/>
              </a:spcBef>
            </a:pPr>
            <a:r>
              <a:rPr dirty="0" sz="3200" b="1" i="1">
                <a:solidFill>
                  <a:srgbClr val="92D050"/>
                </a:solidFill>
                <a:latin typeface="Calibri"/>
                <a:cs typeface="Calibri"/>
              </a:rPr>
              <a:t>2)</a:t>
            </a:r>
            <a:r>
              <a:rPr dirty="0" sz="3200" spc="-5" b="1" i="1">
                <a:solidFill>
                  <a:srgbClr val="92D050"/>
                </a:solidFill>
                <a:latin typeface="Calibri"/>
                <a:cs typeface="Calibri"/>
              </a:rPr>
              <a:t> </a:t>
            </a:r>
            <a:r>
              <a:rPr dirty="0" u="heavy" sz="3200" spc="-5" b="1" i="1">
                <a:solidFill>
                  <a:srgbClr val="92D050"/>
                </a:solidFill>
                <a:uFill>
                  <a:solidFill>
                    <a:srgbClr val="92D050"/>
                  </a:solidFill>
                </a:uFill>
                <a:latin typeface="Calibri"/>
                <a:cs typeface="Calibri"/>
              </a:rPr>
              <a:t>Formation</a:t>
            </a:r>
            <a:r>
              <a:rPr dirty="0" u="heavy" sz="3200" spc="-30" b="1" i="1">
                <a:solidFill>
                  <a:srgbClr val="92D050"/>
                </a:solidFill>
                <a:uFill>
                  <a:solidFill>
                    <a:srgbClr val="92D050"/>
                  </a:solidFill>
                </a:uFill>
                <a:latin typeface="Calibri"/>
                <a:cs typeface="Calibri"/>
              </a:rPr>
              <a:t> </a:t>
            </a:r>
            <a:r>
              <a:rPr dirty="0" u="heavy" sz="3200" b="1" i="1">
                <a:solidFill>
                  <a:srgbClr val="92D050"/>
                </a:solidFill>
                <a:uFill>
                  <a:solidFill>
                    <a:srgbClr val="92D050"/>
                  </a:solidFill>
                </a:uFill>
                <a:latin typeface="Calibri"/>
                <a:cs typeface="Calibri"/>
              </a:rPr>
              <a:t>of</a:t>
            </a:r>
            <a:r>
              <a:rPr dirty="0" u="heavy" sz="3200" spc="-10" b="1" i="1">
                <a:solidFill>
                  <a:srgbClr val="92D050"/>
                </a:solidFill>
                <a:uFill>
                  <a:solidFill>
                    <a:srgbClr val="92D050"/>
                  </a:solidFill>
                </a:uFill>
                <a:latin typeface="Calibri"/>
                <a:cs typeface="Calibri"/>
              </a:rPr>
              <a:t> </a:t>
            </a:r>
            <a:r>
              <a:rPr dirty="0" u="heavy" sz="3200" b="1" i="1">
                <a:solidFill>
                  <a:srgbClr val="92D050"/>
                </a:solidFill>
                <a:uFill>
                  <a:solidFill>
                    <a:srgbClr val="92D050"/>
                  </a:solidFill>
                </a:uFill>
                <a:latin typeface="Calibri"/>
                <a:cs typeface="Calibri"/>
              </a:rPr>
              <a:t>malic</a:t>
            </a:r>
            <a:r>
              <a:rPr dirty="0" u="heavy" sz="3200" spc="-30" b="1" i="1">
                <a:solidFill>
                  <a:srgbClr val="92D050"/>
                </a:solidFill>
                <a:uFill>
                  <a:solidFill>
                    <a:srgbClr val="92D050"/>
                  </a:solidFill>
                </a:uFill>
                <a:latin typeface="Calibri"/>
                <a:cs typeface="Calibri"/>
              </a:rPr>
              <a:t> </a:t>
            </a:r>
            <a:r>
              <a:rPr dirty="0" u="heavy" sz="3200" b="1" i="1">
                <a:solidFill>
                  <a:srgbClr val="92D050"/>
                </a:solidFill>
                <a:uFill>
                  <a:solidFill>
                    <a:srgbClr val="92D050"/>
                  </a:solidFill>
                </a:uFill>
                <a:latin typeface="Calibri"/>
                <a:cs typeface="Calibri"/>
              </a:rPr>
              <a:t>acid</a:t>
            </a:r>
            <a:r>
              <a:rPr dirty="0" u="heavy" sz="3200" spc="-20" b="1" i="1">
                <a:solidFill>
                  <a:srgbClr val="92D050"/>
                </a:solidFill>
                <a:uFill>
                  <a:solidFill>
                    <a:srgbClr val="92D050"/>
                  </a:solidFill>
                </a:uFill>
                <a:latin typeface="Calibri"/>
                <a:cs typeface="Calibri"/>
              </a:rPr>
              <a:t> </a:t>
            </a:r>
            <a:r>
              <a:rPr dirty="0" u="heavy" sz="3200" b="1" i="1">
                <a:solidFill>
                  <a:srgbClr val="92D050"/>
                </a:solidFill>
                <a:uFill>
                  <a:solidFill>
                    <a:srgbClr val="92D050"/>
                  </a:solidFill>
                </a:uFill>
                <a:latin typeface="Calibri"/>
                <a:cs typeface="Calibri"/>
              </a:rPr>
              <a:t>and</a:t>
            </a:r>
            <a:r>
              <a:rPr dirty="0" u="heavy" sz="3200" spc="-15" b="1" i="1">
                <a:solidFill>
                  <a:srgbClr val="92D050"/>
                </a:solidFill>
                <a:uFill>
                  <a:solidFill>
                    <a:srgbClr val="92D050"/>
                  </a:solidFill>
                </a:uFill>
                <a:latin typeface="Calibri"/>
                <a:cs typeface="Calibri"/>
              </a:rPr>
              <a:t> </a:t>
            </a:r>
            <a:r>
              <a:rPr dirty="0" u="heavy" sz="3200" b="1" i="1">
                <a:solidFill>
                  <a:srgbClr val="92D050"/>
                </a:solidFill>
                <a:uFill>
                  <a:solidFill>
                    <a:srgbClr val="92D050"/>
                  </a:solidFill>
                </a:uFill>
                <a:latin typeface="Calibri"/>
                <a:cs typeface="Calibri"/>
              </a:rPr>
              <a:t>aspartic</a:t>
            </a:r>
            <a:r>
              <a:rPr dirty="0" u="heavy" sz="3200" spc="-30" b="1" i="1">
                <a:solidFill>
                  <a:srgbClr val="92D050"/>
                </a:solidFill>
                <a:uFill>
                  <a:solidFill>
                    <a:srgbClr val="92D050"/>
                  </a:solidFill>
                </a:uFill>
                <a:latin typeface="Calibri"/>
                <a:cs typeface="Calibri"/>
              </a:rPr>
              <a:t> </a:t>
            </a:r>
            <a:r>
              <a:rPr dirty="0" u="heavy" sz="3200" b="1" i="1">
                <a:solidFill>
                  <a:srgbClr val="92D050"/>
                </a:solidFill>
                <a:uFill>
                  <a:solidFill>
                    <a:srgbClr val="92D050"/>
                  </a:solidFill>
                </a:uFill>
                <a:latin typeface="Calibri"/>
                <a:cs typeface="Calibri"/>
              </a:rPr>
              <a:t>acid</a:t>
            </a:r>
            <a:r>
              <a:rPr dirty="0" u="heavy" sz="3200" spc="-20" b="1" i="1">
                <a:solidFill>
                  <a:srgbClr val="92D050"/>
                </a:solidFill>
                <a:uFill>
                  <a:solidFill>
                    <a:srgbClr val="92D050"/>
                  </a:solidFill>
                </a:uFill>
                <a:latin typeface="Calibri"/>
                <a:cs typeface="Calibri"/>
              </a:rPr>
              <a:t> </a:t>
            </a:r>
            <a:r>
              <a:rPr dirty="0" u="heavy" sz="3200" spc="5" b="1" i="1">
                <a:solidFill>
                  <a:srgbClr val="92D050"/>
                </a:solidFill>
                <a:uFill>
                  <a:solidFill>
                    <a:srgbClr val="92D050"/>
                  </a:solidFill>
                </a:uFill>
                <a:latin typeface="Calibri"/>
                <a:cs typeface="Calibri"/>
              </a:rPr>
              <a:t>:-</a:t>
            </a:r>
            <a:endParaRPr sz="3200">
              <a:latin typeface="Calibri"/>
              <a:cs typeface="Calibri"/>
            </a:endParaRPr>
          </a:p>
          <a:p>
            <a:pPr algn="just" marL="527685" marR="5080" indent="-515620">
              <a:lnSpc>
                <a:spcPct val="100000"/>
              </a:lnSpc>
              <a:spcBef>
                <a:spcPts val="770"/>
              </a:spcBef>
              <a:buFont typeface="Arial MT"/>
              <a:buChar char="•"/>
              <a:tabLst>
                <a:tab pos="619760" algn="l"/>
              </a:tabLst>
            </a:pPr>
            <a:r>
              <a:rPr dirty="0"/>
              <a:t>	</a:t>
            </a:r>
            <a:r>
              <a:rPr dirty="0" sz="3200" spc="-20" b="1" i="1">
                <a:latin typeface="Calibri"/>
                <a:cs typeface="Calibri"/>
              </a:rPr>
              <a:t>oxaloacetic</a:t>
            </a:r>
            <a:r>
              <a:rPr dirty="0" sz="3200" spc="-15" b="1" i="1">
                <a:latin typeface="Calibri"/>
                <a:cs typeface="Calibri"/>
              </a:rPr>
              <a:t> </a:t>
            </a:r>
            <a:r>
              <a:rPr dirty="0" sz="3200" spc="-5" b="1" i="1">
                <a:latin typeface="Calibri"/>
                <a:cs typeface="Calibri"/>
              </a:rPr>
              <a:t>acid</a:t>
            </a:r>
            <a:r>
              <a:rPr dirty="0" sz="3200" b="1" i="1">
                <a:latin typeface="Calibri"/>
                <a:cs typeface="Calibri"/>
              </a:rPr>
              <a:t> is</a:t>
            </a:r>
            <a:r>
              <a:rPr dirty="0" sz="3200" spc="5" b="1" i="1">
                <a:latin typeface="Calibri"/>
                <a:cs typeface="Calibri"/>
              </a:rPr>
              <a:t> </a:t>
            </a:r>
            <a:r>
              <a:rPr dirty="0" sz="3200" spc="-5" b="1" i="1">
                <a:latin typeface="Calibri"/>
                <a:cs typeface="Calibri"/>
              </a:rPr>
              <a:t>quite</a:t>
            </a:r>
            <a:r>
              <a:rPr dirty="0" sz="3200" b="1" i="1">
                <a:latin typeface="Calibri"/>
                <a:cs typeface="Calibri"/>
              </a:rPr>
              <a:t> </a:t>
            </a:r>
            <a:r>
              <a:rPr dirty="0" sz="3200" spc="-15" b="1" i="1">
                <a:latin typeface="Calibri"/>
                <a:cs typeface="Calibri"/>
              </a:rPr>
              <a:t>unstable</a:t>
            </a:r>
            <a:r>
              <a:rPr dirty="0" sz="3200" spc="-10" b="1" i="1">
                <a:latin typeface="Calibri"/>
                <a:cs typeface="Calibri"/>
              </a:rPr>
              <a:t> </a:t>
            </a:r>
            <a:r>
              <a:rPr dirty="0" sz="3200" b="1" i="1">
                <a:latin typeface="Calibri"/>
                <a:cs typeface="Calibri"/>
              </a:rPr>
              <a:t>and</a:t>
            </a:r>
            <a:r>
              <a:rPr dirty="0" sz="3200" spc="725" b="1" i="1">
                <a:latin typeface="Calibri"/>
                <a:cs typeface="Calibri"/>
              </a:rPr>
              <a:t> </a:t>
            </a:r>
            <a:r>
              <a:rPr dirty="0" sz="3200" spc="5" b="1" i="1">
                <a:latin typeface="Calibri"/>
                <a:cs typeface="Calibri"/>
              </a:rPr>
              <a:t>is </a:t>
            </a:r>
            <a:r>
              <a:rPr dirty="0" sz="3200" spc="10" b="1" i="1">
                <a:latin typeface="Calibri"/>
                <a:cs typeface="Calibri"/>
              </a:rPr>
              <a:t> </a:t>
            </a:r>
            <a:r>
              <a:rPr dirty="0" sz="3200" spc="-15" b="1" i="1">
                <a:latin typeface="Calibri"/>
                <a:cs typeface="Calibri"/>
              </a:rPr>
              <a:t>converted</a:t>
            </a:r>
            <a:r>
              <a:rPr dirty="0" sz="3200" spc="-25" b="1" i="1">
                <a:latin typeface="Calibri"/>
                <a:cs typeface="Calibri"/>
              </a:rPr>
              <a:t> </a:t>
            </a:r>
            <a:r>
              <a:rPr dirty="0" sz="3200" spc="-5" b="1" i="1">
                <a:latin typeface="Calibri"/>
                <a:cs typeface="Calibri"/>
              </a:rPr>
              <a:t>either</a:t>
            </a:r>
            <a:r>
              <a:rPr dirty="0" sz="3200" spc="10" b="1" i="1">
                <a:latin typeface="Calibri"/>
                <a:cs typeface="Calibri"/>
              </a:rPr>
              <a:t> </a:t>
            </a:r>
            <a:r>
              <a:rPr dirty="0" sz="3200" spc="-15" b="1" i="1">
                <a:latin typeface="Calibri"/>
                <a:cs typeface="Calibri"/>
              </a:rPr>
              <a:t>into</a:t>
            </a:r>
            <a:r>
              <a:rPr dirty="0" sz="3200" spc="-30" b="1" i="1">
                <a:latin typeface="Calibri"/>
                <a:cs typeface="Calibri"/>
              </a:rPr>
              <a:t> </a:t>
            </a:r>
            <a:r>
              <a:rPr dirty="0" sz="3200" b="1" i="1">
                <a:solidFill>
                  <a:srgbClr val="C00000"/>
                </a:solidFill>
                <a:latin typeface="Calibri"/>
                <a:cs typeface="Calibri"/>
              </a:rPr>
              <a:t>malic</a:t>
            </a:r>
            <a:r>
              <a:rPr dirty="0" sz="3200" spc="-20" b="1" i="1">
                <a:solidFill>
                  <a:srgbClr val="C00000"/>
                </a:solidFill>
                <a:latin typeface="Calibri"/>
                <a:cs typeface="Calibri"/>
              </a:rPr>
              <a:t> </a:t>
            </a:r>
            <a:r>
              <a:rPr dirty="0" sz="3200" b="1" i="1">
                <a:solidFill>
                  <a:srgbClr val="C00000"/>
                </a:solidFill>
                <a:latin typeface="Calibri"/>
                <a:cs typeface="Calibri"/>
              </a:rPr>
              <a:t>acid</a:t>
            </a:r>
            <a:r>
              <a:rPr dirty="0" sz="3200" spc="-10" b="1" i="1">
                <a:solidFill>
                  <a:srgbClr val="C00000"/>
                </a:solidFill>
                <a:latin typeface="Calibri"/>
                <a:cs typeface="Calibri"/>
              </a:rPr>
              <a:t> </a:t>
            </a:r>
            <a:r>
              <a:rPr dirty="0" sz="3200" b="1" i="1">
                <a:solidFill>
                  <a:srgbClr val="C00000"/>
                </a:solidFill>
                <a:latin typeface="Calibri"/>
                <a:cs typeface="Calibri"/>
              </a:rPr>
              <a:t>or aspartic</a:t>
            </a:r>
            <a:r>
              <a:rPr dirty="0" sz="3200" spc="-20" b="1" i="1">
                <a:solidFill>
                  <a:srgbClr val="C00000"/>
                </a:solidFill>
                <a:latin typeface="Calibri"/>
                <a:cs typeface="Calibri"/>
              </a:rPr>
              <a:t> </a:t>
            </a:r>
            <a:r>
              <a:rPr dirty="0" sz="3200" b="1" i="1">
                <a:solidFill>
                  <a:srgbClr val="C00000"/>
                </a:solidFill>
                <a:latin typeface="Calibri"/>
                <a:cs typeface="Calibri"/>
              </a:rPr>
              <a:t>acid</a:t>
            </a:r>
            <a:r>
              <a:rPr dirty="0" sz="3200" b="1" i="1">
                <a:latin typeface="Calibri"/>
                <a:cs typeface="Calibri"/>
              </a:rPr>
              <a:t>.</a:t>
            </a:r>
            <a:endParaRPr sz="3200">
              <a:latin typeface="Calibri"/>
              <a:cs typeface="Calibri"/>
            </a:endParaRPr>
          </a:p>
          <a:p>
            <a:pPr algn="just" marL="527685" marR="5715" indent="-515620">
              <a:lnSpc>
                <a:spcPct val="100000"/>
              </a:lnSpc>
              <a:spcBef>
                <a:spcPts val="770"/>
              </a:spcBef>
              <a:buFont typeface="Arial MT"/>
              <a:buChar char="•"/>
              <a:tabLst>
                <a:tab pos="528320" algn="l"/>
              </a:tabLst>
            </a:pPr>
            <a:r>
              <a:rPr dirty="0" sz="3200" spc="-5" b="1" i="1">
                <a:latin typeface="Calibri"/>
                <a:cs typeface="Calibri"/>
              </a:rPr>
              <a:t>The</a:t>
            </a:r>
            <a:r>
              <a:rPr dirty="0" sz="3200" b="1" i="1">
                <a:latin typeface="Calibri"/>
                <a:cs typeface="Calibri"/>
              </a:rPr>
              <a:t> </a:t>
            </a:r>
            <a:r>
              <a:rPr dirty="0" sz="3200" spc="-15" b="1" i="1">
                <a:latin typeface="Calibri"/>
                <a:cs typeface="Calibri"/>
              </a:rPr>
              <a:t>oxaloacetic </a:t>
            </a:r>
            <a:r>
              <a:rPr dirty="0" sz="3200" b="1" i="1">
                <a:latin typeface="Calibri"/>
                <a:cs typeface="Calibri"/>
              </a:rPr>
              <a:t>acid is </a:t>
            </a:r>
            <a:r>
              <a:rPr dirty="0" sz="3200" spc="-5" b="1" i="1">
                <a:latin typeface="Calibri"/>
                <a:cs typeface="Calibri"/>
              </a:rPr>
              <a:t>reduced </a:t>
            </a:r>
            <a:r>
              <a:rPr dirty="0" sz="3200" spc="-20" b="1" i="1">
                <a:latin typeface="Calibri"/>
                <a:cs typeface="Calibri"/>
              </a:rPr>
              <a:t>to </a:t>
            </a:r>
            <a:r>
              <a:rPr dirty="0" sz="3200" b="1" i="1">
                <a:latin typeface="Calibri"/>
                <a:cs typeface="Calibri"/>
              </a:rPr>
              <a:t>malic acid </a:t>
            </a:r>
            <a:r>
              <a:rPr dirty="0" sz="3200" spc="-25" b="1" i="1">
                <a:latin typeface="Calibri"/>
                <a:cs typeface="Calibri"/>
              </a:rPr>
              <a:t>by </a:t>
            </a:r>
            <a:r>
              <a:rPr dirty="0" sz="3200" spc="-20" b="1" i="1">
                <a:latin typeface="Calibri"/>
                <a:cs typeface="Calibri"/>
              </a:rPr>
              <a:t> </a:t>
            </a:r>
            <a:r>
              <a:rPr dirty="0" sz="3200" spc="-5" b="1" i="1">
                <a:latin typeface="Calibri"/>
                <a:cs typeface="Calibri"/>
              </a:rPr>
              <a:t>using</a:t>
            </a:r>
            <a:r>
              <a:rPr dirty="0" sz="3200" spc="450" b="1" i="1">
                <a:latin typeface="Calibri"/>
                <a:cs typeface="Calibri"/>
              </a:rPr>
              <a:t> </a:t>
            </a:r>
            <a:r>
              <a:rPr dirty="0" sz="3200" spc="-5" b="1" i="1">
                <a:latin typeface="Calibri"/>
                <a:cs typeface="Calibri"/>
              </a:rPr>
              <a:t>light-generated</a:t>
            </a:r>
            <a:r>
              <a:rPr dirty="0" sz="3200" spc="434" b="1" i="1">
                <a:latin typeface="Calibri"/>
                <a:cs typeface="Calibri"/>
              </a:rPr>
              <a:t> </a:t>
            </a:r>
            <a:r>
              <a:rPr dirty="0" sz="3200" spc="-5" b="1" i="1">
                <a:latin typeface="Calibri"/>
                <a:cs typeface="Calibri"/>
              </a:rPr>
              <a:t>NADPH</a:t>
            </a:r>
            <a:r>
              <a:rPr dirty="0" sz="3200" spc="434" b="1" i="1">
                <a:latin typeface="Calibri"/>
                <a:cs typeface="Calibri"/>
              </a:rPr>
              <a:t> </a:t>
            </a:r>
            <a:r>
              <a:rPr dirty="0" sz="3200" b="1" i="1">
                <a:latin typeface="Calibri"/>
                <a:cs typeface="Calibri"/>
              </a:rPr>
              <a:t>+</a:t>
            </a:r>
            <a:r>
              <a:rPr dirty="0" sz="3200" spc="445" b="1" i="1">
                <a:latin typeface="Calibri"/>
                <a:cs typeface="Calibri"/>
              </a:rPr>
              <a:t> </a:t>
            </a:r>
            <a:r>
              <a:rPr dirty="0" sz="3200" b="1" i="1">
                <a:latin typeface="Calibri"/>
                <a:cs typeface="Calibri"/>
              </a:rPr>
              <a:t>H⁺.</a:t>
            </a:r>
            <a:r>
              <a:rPr dirty="0" sz="3200" spc="434" b="1" i="1">
                <a:latin typeface="Calibri"/>
                <a:cs typeface="Calibri"/>
              </a:rPr>
              <a:t> </a:t>
            </a:r>
            <a:r>
              <a:rPr dirty="0" sz="3200" spc="-5" b="1" i="1">
                <a:latin typeface="Calibri"/>
                <a:cs typeface="Calibri"/>
              </a:rPr>
              <a:t>This</a:t>
            </a:r>
            <a:r>
              <a:rPr dirty="0" sz="3200" spc="445" b="1" i="1">
                <a:latin typeface="Calibri"/>
                <a:cs typeface="Calibri"/>
              </a:rPr>
              <a:t> </a:t>
            </a:r>
            <a:r>
              <a:rPr dirty="0" sz="3200" spc="-10" b="1" i="1">
                <a:latin typeface="Calibri"/>
                <a:cs typeface="Calibri"/>
              </a:rPr>
              <a:t>reaction </a:t>
            </a:r>
            <a:r>
              <a:rPr dirty="0" sz="3200" spc="-715" b="1" i="1">
                <a:latin typeface="Calibri"/>
                <a:cs typeface="Calibri"/>
              </a:rPr>
              <a:t> </a:t>
            </a:r>
            <a:r>
              <a:rPr dirty="0" sz="3200" b="1" i="1">
                <a:latin typeface="Calibri"/>
                <a:cs typeface="Calibri"/>
              </a:rPr>
              <a:t>is</a:t>
            </a:r>
            <a:r>
              <a:rPr dirty="0" sz="3200" spc="-15" b="1" i="1">
                <a:latin typeface="Calibri"/>
                <a:cs typeface="Calibri"/>
              </a:rPr>
              <a:t> </a:t>
            </a:r>
            <a:r>
              <a:rPr dirty="0" sz="3200" spc="-5" b="1" i="1">
                <a:latin typeface="Calibri"/>
                <a:cs typeface="Calibri"/>
              </a:rPr>
              <a:t>catalysed</a:t>
            </a:r>
            <a:r>
              <a:rPr dirty="0" sz="3200" spc="-40" b="1" i="1">
                <a:latin typeface="Calibri"/>
                <a:cs typeface="Calibri"/>
              </a:rPr>
              <a:t> </a:t>
            </a:r>
            <a:r>
              <a:rPr dirty="0" sz="3200" spc="-10" b="1" i="1">
                <a:latin typeface="Calibri"/>
                <a:cs typeface="Calibri"/>
              </a:rPr>
              <a:t>by</a:t>
            </a:r>
            <a:r>
              <a:rPr dirty="0" sz="3200" spc="-20" b="1" i="1">
                <a:latin typeface="Calibri"/>
                <a:cs typeface="Calibri"/>
              </a:rPr>
              <a:t> </a:t>
            </a:r>
            <a:r>
              <a:rPr dirty="0" sz="3200" spc="-5" b="1" i="1">
                <a:latin typeface="Calibri"/>
                <a:cs typeface="Calibri"/>
              </a:rPr>
              <a:t>enzyme </a:t>
            </a:r>
            <a:r>
              <a:rPr dirty="0" sz="3200" b="1" i="1">
                <a:solidFill>
                  <a:srgbClr val="C00000"/>
                </a:solidFill>
                <a:latin typeface="Calibri"/>
                <a:cs typeface="Calibri"/>
              </a:rPr>
              <a:t>malic</a:t>
            </a:r>
            <a:r>
              <a:rPr dirty="0" sz="3200" spc="-25" b="1" i="1">
                <a:solidFill>
                  <a:srgbClr val="C00000"/>
                </a:solidFill>
                <a:latin typeface="Calibri"/>
                <a:cs typeface="Calibri"/>
              </a:rPr>
              <a:t> </a:t>
            </a:r>
            <a:r>
              <a:rPr dirty="0" sz="3200" spc="-5" b="1" i="1">
                <a:solidFill>
                  <a:srgbClr val="C00000"/>
                </a:solidFill>
                <a:latin typeface="Calibri"/>
                <a:cs typeface="Calibri"/>
              </a:rPr>
              <a:t>dehydrogenase.</a:t>
            </a:r>
            <a:endParaRPr sz="3200">
              <a:latin typeface="Calibri"/>
              <a:cs typeface="Calibri"/>
            </a:endParaRPr>
          </a:p>
          <a:p>
            <a:pPr algn="just" marL="527685" marR="5715" indent="-515620">
              <a:lnSpc>
                <a:spcPct val="100000"/>
              </a:lnSpc>
              <a:spcBef>
                <a:spcPts val="770"/>
              </a:spcBef>
              <a:buFont typeface="Arial MT"/>
              <a:buChar char="•"/>
              <a:tabLst>
                <a:tab pos="528320" algn="l"/>
              </a:tabLst>
            </a:pPr>
            <a:r>
              <a:rPr dirty="0" sz="3200" spc="-5" b="1" i="1">
                <a:latin typeface="Calibri"/>
                <a:cs typeface="Calibri"/>
              </a:rPr>
              <a:t>The </a:t>
            </a:r>
            <a:r>
              <a:rPr dirty="0" sz="3200" spc="-20" b="1" i="1">
                <a:latin typeface="Calibri"/>
                <a:cs typeface="Calibri"/>
              </a:rPr>
              <a:t>oxaloacetic </a:t>
            </a:r>
            <a:r>
              <a:rPr dirty="0" sz="3200" b="1" i="1">
                <a:latin typeface="Calibri"/>
                <a:cs typeface="Calibri"/>
              </a:rPr>
              <a:t>acid </a:t>
            </a:r>
            <a:r>
              <a:rPr dirty="0" sz="3200" spc="-15" b="1" i="1">
                <a:latin typeface="Calibri"/>
                <a:cs typeface="Calibri"/>
              </a:rPr>
              <a:t>can </a:t>
            </a:r>
            <a:r>
              <a:rPr dirty="0" sz="3200" b="1" i="1">
                <a:latin typeface="Calibri"/>
                <a:cs typeface="Calibri"/>
              </a:rPr>
              <a:t>also be </a:t>
            </a:r>
            <a:r>
              <a:rPr dirty="0" sz="3200" spc="-15" b="1" i="1">
                <a:latin typeface="Calibri"/>
                <a:cs typeface="Calibri"/>
              </a:rPr>
              <a:t>converted into </a:t>
            </a:r>
            <a:r>
              <a:rPr dirty="0" sz="3200" spc="-10" b="1" i="1">
                <a:latin typeface="Calibri"/>
                <a:cs typeface="Calibri"/>
              </a:rPr>
              <a:t> </a:t>
            </a:r>
            <a:r>
              <a:rPr dirty="0" sz="3200" b="1" i="1">
                <a:latin typeface="Calibri"/>
                <a:cs typeface="Calibri"/>
              </a:rPr>
              <a:t>aspartic</a:t>
            </a:r>
            <a:r>
              <a:rPr dirty="0" sz="3200" spc="5" b="1" i="1">
                <a:latin typeface="Calibri"/>
                <a:cs typeface="Calibri"/>
              </a:rPr>
              <a:t> </a:t>
            </a:r>
            <a:r>
              <a:rPr dirty="0" sz="3200" b="1" i="1">
                <a:latin typeface="Calibri"/>
                <a:cs typeface="Calibri"/>
              </a:rPr>
              <a:t>acid</a:t>
            </a:r>
            <a:r>
              <a:rPr dirty="0" sz="3200" spc="5" b="1" i="1">
                <a:latin typeface="Calibri"/>
                <a:cs typeface="Calibri"/>
              </a:rPr>
              <a:t> </a:t>
            </a:r>
            <a:r>
              <a:rPr dirty="0" sz="3200" spc="-5" b="1" i="1">
                <a:latin typeface="Calibri"/>
                <a:cs typeface="Calibri"/>
              </a:rPr>
              <a:t>in</a:t>
            </a:r>
            <a:r>
              <a:rPr dirty="0" sz="3200" b="1" i="1">
                <a:latin typeface="Calibri"/>
                <a:cs typeface="Calibri"/>
              </a:rPr>
              <a:t> </a:t>
            </a:r>
            <a:r>
              <a:rPr dirty="0" sz="3200" spc="-5" b="1" i="1">
                <a:latin typeface="Calibri"/>
                <a:cs typeface="Calibri"/>
              </a:rPr>
              <a:t>presence</a:t>
            </a:r>
            <a:r>
              <a:rPr dirty="0" sz="3200" b="1" i="1">
                <a:latin typeface="Calibri"/>
                <a:cs typeface="Calibri"/>
              </a:rPr>
              <a:t> of</a:t>
            </a:r>
            <a:r>
              <a:rPr dirty="0" sz="3200" spc="5" b="1" i="1">
                <a:latin typeface="Calibri"/>
                <a:cs typeface="Calibri"/>
              </a:rPr>
              <a:t> </a:t>
            </a:r>
            <a:r>
              <a:rPr dirty="0" sz="3200" spc="-5" b="1" i="1">
                <a:latin typeface="Calibri"/>
                <a:cs typeface="Calibri"/>
              </a:rPr>
              <a:t>enzyme</a:t>
            </a:r>
            <a:r>
              <a:rPr dirty="0" sz="3200" b="1" i="1">
                <a:latin typeface="Calibri"/>
                <a:cs typeface="Calibri"/>
              </a:rPr>
              <a:t> </a:t>
            </a:r>
            <a:r>
              <a:rPr dirty="0" sz="3200" spc="-5" b="1" i="1">
                <a:solidFill>
                  <a:srgbClr val="C00000"/>
                </a:solidFill>
                <a:latin typeface="Calibri"/>
                <a:cs typeface="Calibri"/>
              </a:rPr>
              <a:t>aspartic </a:t>
            </a:r>
            <a:r>
              <a:rPr dirty="0" sz="3200" b="1" i="1">
                <a:solidFill>
                  <a:srgbClr val="C00000"/>
                </a:solidFill>
                <a:latin typeface="Calibri"/>
                <a:cs typeface="Calibri"/>
              </a:rPr>
              <a:t> transminase.</a:t>
            </a:r>
            <a:endParaRPr sz="3200">
              <a:latin typeface="Calibri"/>
              <a:cs typeface="Calibri"/>
            </a:endParaRPr>
          </a:p>
          <a:p>
            <a:pPr algn="just" marL="527685" marR="5080" indent="-515620">
              <a:lnSpc>
                <a:spcPct val="100000"/>
              </a:lnSpc>
              <a:spcBef>
                <a:spcPts val="770"/>
              </a:spcBef>
              <a:buFont typeface="Arial MT"/>
              <a:buChar char="•"/>
              <a:tabLst>
                <a:tab pos="528320" algn="l"/>
              </a:tabLst>
            </a:pPr>
            <a:r>
              <a:rPr dirty="0" sz="3200" spc="-5" b="1" i="1">
                <a:latin typeface="Calibri"/>
                <a:cs typeface="Calibri"/>
              </a:rPr>
              <a:t>The C4 </a:t>
            </a:r>
            <a:r>
              <a:rPr dirty="0" sz="3200" b="1" i="1">
                <a:latin typeface="Calibri"/>
                <a:cs typeface="Calibri"/>
              </a:rPr>
              <a:t>acids </a:t>
            </a:r>
            <a:r>
              <a:rPr dirty="0" sz="3200" spc="-5" b="1" i="1">
                <a:latin typeface="Calibri"/>
                <a:cs typeface="Calibri"/>
              </a:rPr>
              <a:t>i.e </a:t>
            </a:r>
            <a:r>
              <a:rPr dirty="0" sz="3200" b="1" i="1">
                <a:latin typeface="Calibri"/>
                <a:cs typeface="Calibri"/>
              </a:rPr>
              <a:t>, malic </a:t>
            </a:r>
            <a:r>
              <a:rPr dirty="0" sz="3200" spc="-5" b="1" i="1">
                <a:latin typeface="Calibri"/>
                <a:cs typeface="Calibri"/>
              </a:rPr>
              <a:t>acid </a:t>
            </a:r>
            <a:r>
              <a:rPr dirty="0" sz="3200" b="1" i="1">
                <a:latin typeface="Calibri"/>
                <a:cs typeface="Calibri"/>
              </a:rPr>
              <a:t>and aspartic </a:t>
            </a:r>
            <a:r>
              <a:rPr dirty="0" sz="3200" spc="-5" b="1" i="1">
                <a:latin typeface="Calibri"/>
                <a:cs typeface="Calibri"/>
              </a:rPr>
              <a:t>acid </a:t>
            </a:r>
            <a:r>
              <a:rPr dirty="0" sz="3200" spc="-15" b="1" i="1">
                <a:latin typeface="Calibri"/>
                <a:cs typeface="Calibri"/>
              </a:rPr>
              <a:t>are </a:t>
            </a:r>
            <a:r>
              <a:rPr dirty="0" sz="3200" spc="-10" b="1" i="1">
                <a:latin typeface="Calibri"/>
                <a:cs typeface="Calibri"/>
              </a:rPr>
              <a:t> </a:t>
            </a:r>
            <a:r>
              <a:rPr dirty="0" sz="3200" b="1" i="1">
                <a:latin typeface="Calibri"/>
                <a:cs typeface="Calibri"/>
              </a:rPr>
              <a:t>then </a:t>
            </a:r>
            <a:r>
              <a:rPr dirty="0" sz="3200" spc="-5" b="1" i="1">
                <a:latin typeface="Calibri"/>
                <a:cs typeface="Calibri"/>
              </a:rPr>
              <a:t>transported </a:t>
            </a:r>
            <a:r>
              <a:rPr dirty="0" sz="3200" spc="-20" b="1" i="1">
                <a:latin typeface="Calibri"/>
                <a:cs typeface="Calibri"/>
              </a:rPr>
              <a:t>to </a:t>
            </a:r>
            <a:r>
              <a:rPr dirty="0" sz="3200" spc="5" b="1" i="1">
                <a:latin typeface="Calibri"/>
                <a:cs typeface="Calibri"/>
              </a:rPr>
              <a:t>the </a:t>
            </a:r>
            <a:r>
              <a:rPr dirty="0" sz="3200" spc="-10" b="1" i="1">
                <a:latin typeface="Calibri"/>
                <a:cs typeface="Calibri"/>
              </a:rPr>
              <a:t>chloroplasts </a:t>
            </a:r>
            <a:r>
              <a:rPr dirty="0" sz="3200" b="1" i="1">
                <a:latin typeface="Calibri"/>
                <a:cs typeface="Calibri"/>
              </a:rPr>
              <a:t>of </a:t>
            </a:r>
            <a:r>
              <a:rPr dirty="0" sz="3200" spc="5" b="1" i="1">
                <a:latin typeface="Calibri"/>
                <a:cs typeface="Calibri"/>
              </a:rPr>
              <a:t>the </a:t>
            </a:r>
            <a:r>
              <a:rPr dirty="0" sz="3200" b="1" i="1">
                <a:solidFill>
                  <a:srgbClr val="C00000"/>
                </a:solidFill>
                <a:latin typeface="Calibri"/>
                <a:cs typeface="Calibri"/>
              </a:rPr>
              <a:t>bundle </a:t>
            </a:r>
            <a:r>
              <a:rPr dirty="0" sz="3200" spc="-710" b="1" i="1">
                <a:solidFill>
                  <a:srgbClr val="C00000"/>
                </a:solidFill>
                <a:latin typeface="Calibri"/>
                <a:cs typeface="Calibri"/>
              </a:rPr>
              <a:t> </a:t>
            </a:r>
            <a:r>
              <a:rPr dirty="0" sz="3200" spc="-5" b="1" i="1">
                <a:solidFill>
                  <a:srgbClr val="C00000"/>
                </a:solidFill>
                <a:latin typeface="Calibri"/>
                <a:cs typeface="Calibri"/>
              </a:rPr>
              <a:t>sheath.</a:t>
            </a:r>
            <a:endParaRPr sz="3200">
              <a:latin typeface="Calibri"/>
              <a:cs typeface="Calibri"/>
            </a:endParaRPr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object 2"/>
          <p:cNvPicPr/>
          <p:nvPr/>
        </p:nvPicPr>
        <p:blipFill>
          <a:blip r:embed="rId2" cstate="print"/>
          <a:stretch>
            <a:fillRect/>
          </a:stretch>
        </p:blipFill>
        <p:spPr>
          <a:xfrm>
            <a:off x="0" y="914400"/>
            <a:ext cx="9144000" cy="1981200"/>
          </a:xfrm>
          <a:prstGeom prst="rect">
            <a:avLst/>
          </a:prstGeom>
        </p:spPr>
      </p:pic>
      <p:pic>
        <p:nvPicPr>
          <p:cNvPr id="3" name="object 3"/>
          <p:cNvPicPr/>
          <p:nvPr/>
        </p:nvPicPr>
        <p:blipFill>
          <a:blip r:embed="rId3" cstate="print"/>
          <a:stretch>
            <a:fillRect/>
          </a:stretch>
        </p:blipFill>
        <p:spPr>
          <a:xfrm>
            <a:off x="330708" y="3962400"/>
            <a:ext cx="8660892" cy="1997964"/>
          </a:xfrm>
          <a:prstGeom prst="rect">
            <a:avLst/>
          </a:prstGeom>
        </p:spPr>
      </p:pic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/>
          <p:nvPr/>
        </p:nvSpPr>
        <p:spPr>
          <a:xfrm>
            <a:off x="78739" y="0"/>
            <a:ext cx="8987790" cy="2757805"/>
          </a:xfrm>
          <a:prstGeom prst="rect">
            <a:avLst/>
          </a:prstGeom>
        </p:spPr>
        <p:txBody>
          <a:bodyPr wrap="square" lIns="0" tIns="110489" rIns="0" bIns="0" rtlCol="0" vert="horz">
            <a:spAutoFit/>
          </a:bodyPr>
          <a:lstStyle/>
          <a:p>
            <a:pPr algn="just" marL="355600" indent="-342900">
              <a:lnSpc>
                <a:spcPct val="100000"/>
              </a:lnSpc>
              <a:spcBef>
                <a:spcPts val="869"/>
              </a:spcBef>
              <a:buFont typeface="Wingdings"/>
              <a:buChar char=""/>
              <a:tabLst>
                <a:tab pos="355600" algn="l"/>
              </a:tabLst>
            </a:pPr>
            <a:r>
              <a:rPr dirty="0" u="heavy" sz="3200" spc="-10" b="1" i="1">
                <a:solidFill>
                  <a:srgbClr val="548ED4"/>
                </a:solidFill>
                <a:uFill>
                  <a:solidFill>
                    <a:srgbClr val="548ED4"/>
                  </a:solidFill>
                </a:uFill>
                <a:latin typeface="Calibri"/>
                <a:cs typeface="Calibri"/>
              </a:rPr>
              <a:t>Reaction</a:t>
            </a:r>
            <a:r>
              <a:rPr dirty="0" u="heavy" sz="3200" spc="-20" b="1" i="1">
                <a:solidFill>
                  <a:srgbClr val="548ED4"/>
                </a:solidFill>
                <a:uFill>
                  <a:solidFill>
                    <a:srgbClr val="548ED4"/>
                  </a:solidFill>
                </a:uFill>
                <a:latin typeface="Calibri"/>
                <a:cs typeface="Calibri"/>
              </a:rPr>
              <a:t> </a:t>
            </a:r>
            <a:r>
              <a:rPr dirty="0" u="heavy" sz="3200" spc="-5" b="1" i="1">
                <a:solidFill>
                  <a:srgbClr val="548ED4"/>
                </a:solidFill>
                <a:uFill>
                  <a:solidFill>
                    <a:srgbClr val="548ED4"/>
                  </a:solidFill>
                </a:uFill>
                <a:latin typeface="Calibri"/>
                <a:cs typeface="Calibri"/>
              </a:rPr>
              <a:t>occurring</a:t>
            </a:r>
            <a:r>
              <a:rPr dirty="0" u="heavy" sz="3200" spc="-35" b="1" i="1">
                <a:solidFill>
                  <a:srgbClr val="548ED4"/>
                </a:solidFill>
                <a:uFill>
                  <a:solidFill>
                    <a:srgbClr val="548ED4"/>
                  </a:solidFill>
                </a:uFill>
                <a:latin typeface="Calibri"/>
                <a:cs typeface="Calibri"/>
              </a:rPr>
              <a:t> </a:t>
            </a:r>
            <a:r>
              <a:rPr dirty="0" u="heavy" sz="3200" b="1" i="1">
                <a:solidFill>
                  <a:srgbClr val="548ED4"/>
                </a:solidFill>
                <a:uFill>
                  <a:solidFill>
                    <a:srgbClr val="548ED4"/>
                  </a:solidFill>
                </a:uFill>
                <a:latin typeface="Calibri"/>
                <a:cs typeface="Calibri"/>
              </a:rPr>
              <a:t>in</a:t>
            </a:r>
            <a:r>
              <a:rPr dirty="0" u="heavy" sz="3200" spc="10" b="1" i="1">
                <a:solidFill>
                  <a:srgbClr val="548ED4"/>
                </a:solidFill>
                <a:uFill>
                  <a:solidFill>
                    <a:srgbClr val="548ED4"/>
                  </a:solidFill>
                </a:uFill>
                <a:latin typeface="Calibri"/>
                <a:cs typeface="Calibri"/>
              </a:rPr>
              <a:t> </a:t>
            </a:r>
            <a:r>
              <a:rPr dirty="0" u="heavy" sz="3200" b="1" i="1">
                <a:solidFill>
                  <a:srgbClr val="548ED4"/>
                </a:solidFill>
                <a:uFill>
                  <a:solidFill>
                    <a:srgbClr val="548ED4"/>
                  </a:solidFill>
                </a:uFill>
                <a:latin typeface="Calibri"/>
                <a:cs typeface="Calibri"/>
              </a:rPr>
              <a:t>bundle</a:t>
            </a:r>
            <a:r>
              <a:rPr dirty="0" u="heavy" sz="3200" spc="-10" b="1" i="1">
                <a:solidFill>
                  <a:srgbClr val="548ED4"/>
                </a:solidFill>
                <a:uFill>
                  <a:solidFill>
                    <a:srgbClr val="548ED4"/>
                  </a:solidFill>
                </a:uFill>
                <a:latin typeface="Calibri"/>
                <a:cs typeface="Calibri"/>
              </a:rPr>
              <a:t> </a:t>
            </a:r>
            <a:r>
              <a:rPr dirty="0" u="heavy" sz="3200" spc="-5" b="1" i="1">
                <a:solidFill>
                  <a:srgbClr val="548ED4"/>
                </a:solidFill>
                <a:uFill>
                  <a:solidFill>
                    <a:srgbClr val="548ED4"/>
                  </a:solidFill>
                </a:uFill>
                <a:latin typeface="Calibri"/>
                <a:cs typeface="Calibri"/>
              </a:rPr>
              <a:t>sheath</a:t>
            </a:r>
            <a:r>
              <a:rPr dirty="0" u="heavy" sz="3200" spc="-15" b="1" i="1">
                <a:solidFill>
                  <a:srgbClr val="548ED4"/>
                </a:solidFill>
                <a:uFill>
                  <a:solidFill>
                    <a:srgbClr val="548ED4"/>
                  </a:solidFill>
                </a:uFill>
                <a:latin typeface="Calibri"/>
                <a:cs typeface="Calibri"/>
              </a:rPr>
              <a:t> </a:t>
            </a:r>
            <a:r>
              <a:rPr dirty="0" u="heavy" sz="3200" spc="-5" b="1" i="1">
                <a:solidFill>
                  <a:srgbClr val="548ED4"/>
                </a:solidFill>
                <a:uFill>
                  <a:solidFill>
                    <a:srgbClr val="548ED4"/>
                  </a:solidFill>
                </a:uFill>
                <a:latin typeface="Calibri"/>
                <a:cs typeface="Calibri"/>
              </a:rPr>
              <a:t>chloroplast:-</a:t>
            </a:r>
            <a:endParaRPr sz="3200">
              <a:latin typeface="Calibri"/>
              <a:cs typeface="Calibri"/>
            </a:endParaRPr>
          </a:p>
          <a:p>
            <a:pPr algn="just" marL="12700">
              <a:lnSpc>
                <a:spcPct val="100000"/>
              </a:lnSpc>
              <a:spcBef>
                <a:spcPts val="770"/>
              </a:spcBef>
            </a:pPr>
            <a:r>
              <a:rPr dirty="0" sz="3200" spc="-5" b="1" i="1">
                <a:solidFill>
                  <a:srgbClr val="92D050"/>
                </a:solidFill>
                <a:latin typeface="Calibri"/>
                <a:cs typeface="Calibri"/>
              </a:rPr>
              <a:t>3)</a:t>
            </a:r>
            <a:r>
              <a:rPr dirty="0" sz="3200" spc="-10" b="1" i="1">
                <a:solidFill>
                  <a:srgbClr val="92D050"/>
                </a:solidFill>
                <a:latin typeface="Calibri"/>
                <a:cs typeface="Calibri"/>
              </a:rPr>
              <a:t> </a:t>
            </a:r>
            <a:r>
              <a:rPr dirty="0" u="heavy" sz="3200" spc="-5" b="1" i="1">
                <a:solidFill>
                  <a:srgbClr val="92D050"/>
                </a:solidFill>
                <a:uFill>
                  <a:solidFill>
                    <a:srgbClr val="92D050"/>
                  </a:solidFill>
                </a:uFill>
                <a:latin typeface="Calibri"/>
                <a:cs typeface="Calibri"/>
              </a:rPr>
              <a:t>Formation</a:t>
            </a:r>
            <a:r>
              <a:rPr dirty="0" u="heavy" sz="3200" spc="-35" b="1" i="1">
                <a:solidFill>
                  <a:srgbClr val="92D050"/>
                </a:solidFill>
                <a:uFill>
                  <a:solidFill>
                    <a:srgbClr val="92D050"/>
                  </a:solidFill>
                </a:uFill>
                <a:latin typeface="Calibri"/>
                <a:cs typeface="Calibri"/>
              </a:rPr>
              <a:t> </a:t>
            </a:r>
            <a:r>
              <a:rPr dirty="0" u="heavy" sz="3200" spc="-5" b="1" i="1">
                <a:solidFill>
                  <a:srgbClr val="92D050"/>
                </a:solidFill>
                <a:uFill>
                  <a:solidFill>
                    <a:srgbClr val="92D050"/>
                  </a:solidFill>
                </a:uFill>
                <a:latin typeface="Calibri"/>
                <a:cs typeface="Calibri"/>
              </a:rPr>
              <a:t>of</a:t>
            </a:r>
            <a:r>
              <a:rPr dirty="0" u="heavy" sz="3200" spc="-15" b="1" i="1">
                <a:solidFill>
                  <a:srgbClr val="92D050"/>
                </a:solidFill>
                <a:uFill>
                  <a:solidFill>
                    <a:srgbClr val="92D050"/>
                  </a:solidFill>
                </a:uFill>
                <a:latin typeface="Calibri"/>
                <a:cs typeface="Calibri"/>
              </a:rPr>
              <a:t> </a:t>
            </a:r>
            <a:r>
              <a:rPr dirty="0" u="heavy" sz="3200" spc="-5" b="1" i="1">
                <a:solidFill>
                  <a:srgbClr val="92D050"/>
                </a:solidFill>
                <a:uFill>
                  <a:solidFill>
                    <a:srgbClr val="92D050"/>
                  </a:solidFill>
                </a:uFill>
                <a:latin typeface="Calibri"/>
                <a:cs typeface="Calibri"/>
              </a:rPr>
              <a:t>pyruvic</a:t>
            </a:r>
            <a:r>
              <a:rPr dirty="0" u="heavy" sz="3200" spc="-50" b="1" i="1">
                <a:solidFill>
                  <a:srgbClr val="92D050"/>
                </a:solidFill>
                <a:uFill>
                  <a:solidFill>
                    <a:srgbClr val="92D050"/>
                  </a:solidFill>
                </a:uFill>
                <a:latin typeface="Calibri"/>
                <a:cs typeface="Calibri"/>
              </a:rPr>
              <a:t> </a:t>
            </a:r>
            <a:r>
              <a:rPr dirty="0" u="heavy" sz="3200" spc="5" b="1" i="1">
                <a:solidFill>
                  <a:srgbClr val="92D050"/>
                </a:solidFill>
                <a:uFill>
                  <a:solidFill>
                    <a:srgbClr val="92D050"/>
                  </a:solidFill>
                </a:uFill>
                <a:latin typeface="Calibri"/>
                <a:cs typeface="Calibri"/>
              </a:rPr>
              <a:t>acid-</a:t>
            </a:r>
            <a:endParaRPr sz="3200">
              <a:latin typeface="Calibri"/>
              <a:cs typeface="Calibri"/>
            </a:endParaRPr>
          </a:p>
          <a:p>
            <a:pPr algn="just" marL="355600" marR="5080" indent="484505">
              <a:lnSpc>
                <a:spcPct val="100000"/>
              </a:lnSpc>
              <a:spcBef>
                <a:spcPts val="770"/>
              </a:spcBef>
            </a:pPr>
            <a:r>
              <a:rPr dirty="0" sz="3200" spc="-5" b="1" i="1">
                <a:latin typeface="Calibri"/>
                <a:cs typeface="Calibri"/>
              </a:rPr>
              <a:t>In</a:t>
            </a:r>
            <a:r>
              <a:rPr dirty="0" sz="3200" b="1" i="1">
                <a:latin typeface="Calibri"/>
                <a:cs typeface="Calibri"/>
              </a:rPr>
              <a:t> bundle</a:t>
            </a:r>
            <a:r>
              <a:rPr dirty="0" sz="3200" spc="5" b="1" i="1">
                <a:latin typeface="Calibri"/>
                <a:cs typeface="Calibri"/>
              </a:rPr>
              <a:t> </a:t>
            </a:r>
            <a:r>
              <a:rPr dirty="0" sz="3200" spc="-5" b="1" i="1">
                <a:latin typeface="Calibri"/>
                <a:cs typeface="Calibri"/>
              </a:rPr>
              <a:t>sheath</a:t>
            </a:r>
            <a:r>
              <a:rPr dirty="0" sz="3200" b="1" i="1">
                <a:latin typeface="Calibri"/>
                <a:cs typeface="Calibri"/>
              </a:rPr>
              <a:t> </a:t>
            </a:r>
            <a:r>
              <a:rPr dirty="0" sz="3200" spc="-10" b="1" i="1">
                <a:latin typeface="Calibri"/>
                <a:cs typeface="Calibri"/>
              </a:rPr>
              <a:t>chloroplast,</a:t>
            </a:r>
            <a:r>
              <a:rPr dirty="0" sz="3200" spc="-5" b="1" i="1">
                <a:latin typeface="Calibri"/>
                <a:cs typeface="Calibri"/>
              </a:rPr>
              <a:t> </a:t>
            </a:r>
            <a:r>
              <a:rPr dirty="0" sz="3200" spc="5" b="1" i="1">
                <a:latin typeface="Calibri"/>
                <a:cs typeface="Calibri"/>
              </a:rPr>
              <a:t>the</a:t>
            </a:r>
            <a:r>
              <a:rPr dirty="0" sz="3200" spc="10" b="1" i="1">
                <a:latin typeface="Calibri"/>
                <a:cs typeface="Calibri"/>
              </a:rPr>
              <a:t> </a:t>
            </a:r>
            <a:r>
              <a:rPr dirty="0" sz="3200" b="1" i="1">
                <a:latin typeface="Calibri"/>
                <a:cs typeface="Calibri"/>
              </a:rPr>
              <a:t>malic</a:t>
            </a:r>
            <a:r>
              <a:rPr dirty="0" sz="3200" spc="5" b="1" i="1">
                <a:latin typeface="Calibri"/>
                <a:cs typeface="Calibri"/>
              </a:rPr>
              <a:t> </a:t>
            </a:r>
            <a:r>
              <a:rPr dirty="0" sz="3200" spc="-10" b="1" i="1">
                <a:latin typeface="Calibri"/>
                <a:cs typeface="Calibri"/>
              </a:rPr>
              <a:t>acid </a:t>
            </a:r>
            <a:r>
              <a:rPr dirty="0" sz="3200" spc="-5" b="1" i="1">
                <a:latin typeface="Calibri"/>
                <a:cs typeface="Calibri"/>
              </a:rPr>
              <a:t> undergoes</a:t>
            </a:r>
            <a:r>
              <a:rPr dirty="0" sz="3200" b="1" i="1">
                <a:latin typeface="Calibri"/>
                <a:cs typeface="Calibri"/>
              </a:rPr>
              <a:t> </a:t>
            </a:r>
            <a:r>
              <a:rPr dirty="0" sz="3200" spc="-10" b="1" i="1">
                <a:latin typeface="Calibri"/>
                <a:cs typeface="Calibri"/>
              </a:rPr>
              <a:t>oxidative</a:t>
            </a:r>
            <a:r>
              <a:rPr dirty="0" sz="3200" spc="-5" b="1" i="1">
                <a:latin typeface="Calibri"/>
                <a:cs typeface="Calibri"/>
              </a:rPr>
              <a:t> </a:t>
            </a:r>
            <a:r>
              <a:rPr dirty="0" sz="3200" spc="-10" b="1" i="1">
                <a:latin typeface="Calibri"/>
                <a:cs typeface="Calibri"/>
              </a:rPr>
              <a:t>decarboxylation</a:t>
            </a:r>
            <a:r>
              <a:rPr dirty="0" sz="3200" spc="-5" b="1" i="1">
                <a:latin typeface="Calibri"/>
                <a:cs typeface="Calibri"/>
              </a:rPr>
              <a:t> </a:t>
            </a:r>
            <a:r>
              <a:rPr dirty="0" sz="3200" spc="-20" b="1" i="1">
                <a:latin typeface="Calibri"/>
                <a:cs typeface="Calibri"/>
              </a:rPr>
              <a:t>to</a:t>
            </a:r>
            <a:r>
              <a:rPr dirty="0" sz="3200" spc="-15" b="1" i="1">
                <a:latin typeface="Calibri"/>
                <a:cs typeface="Calibri"/>
              </a:rPr>
              <a:t> </a:t>
            </a:r>
            <a:r>
              <a:rPr dirty="0" sz="3200" spc="-5" b="1" i="1">
                <a:latin typeface="Calibri"/>
                <a:cs typeface="Calibri"/>
              </a:rPr>
              <a:t>yield </a:t>
            </a:r>
            <a:r>
              <a:rPr dirty="0" sz="3200" b="1" i="1">
                <a:latin typeface="Calibri"/>
                <a:cs typeface="Calibri"/>
              </a:rPr>
              <a:t> </a:t>
            </a:r>
            <a:r>
              <a:rPr dirty="0" sz="3200" spc="-5" b="1" i="1">
                <a:latin typeface="Calibri"/>
                <a:cs typeface="Calibri"/>
              </a:rPr>
              <a:t>pyruvic</a:t>
            </a:r>
            <a:r>
              <a:rPr dirty="0" sz="3200" spc="-30" b="1" i="1">
                <a:latin typeface="Calibri"/>
                <a:cs typeface="Calibri"/>
              </a:rPr>
              <a:t> </a:t>
            </a:r>
            <a:r>
              <a:rPr dirty="0" sz="3200" b="1" i="1">
                <a:latin typeface="Calibri"/>
                <a:cs typeface="Calibri"/>
              </a:rPr>
              <a:t>acid</a:t>
            </a:r>
            <a:r>
              <a:rPr dirty="0" sz="3200" spc="-5" b="1" i="1">
                <a:latin typeface="Calibri"/>
                <a:cs typeface="Calibri"/>
              </a:rPr>
              <a:t> </a:t>
            </a:r>
            <a:r>
              <a:rPr dirty="0" sz="3200" b="1" i="1">
                <a:latin typeface="Calibri"/>
                <a:cs typeface="Calibri"/>
              </a:rPr>
              <a:t>and</a:t>
            </a:r>
            <a:r>
              <a:rPr dirty="0" sz="3200" spc="-10" b="1" i="1">
                <a:latin typeface="Calibri"/>
                <a:cs typeface="Calibri"/>
              </a:rPr>
              <a:t> </a:t>
            </a:r>
            <a:r>
              <a:rPr dirty="0" sz="3200" spc="-20" b="1" i="1">
                <a:latin typeface="Calibri"/>
                <a:cs typeface="Calibri"/>
              </a:rPr>
              <a:t>CO2</a:t>
            </a:r>
            <a:r>
              <a:rPr dirty="0" sz="3200" spc="20" b="1" i="1">
                <a:latin typeface="Calibri"/>
                <a:cs typeface="Calibri"/>
              </a:rPr>
              <a:t> </a:t>
            </a:r>
            <a:r>
              <a:rPr dirty="0" sz="3200" b="1" i="1">
                <a:latin typeface="Calibri"/>
                <a:cs typeface="Calibri"/>
              </a:rPr>
              <a:t>in </a:t>
            </a:r>
            <a:r>
              <a:rPr dirty="0" sz="3200" spc="-5" b="1" i="1">
                <a:latin typeface="Calibri"/>
                <a:cs typeface="Calibri"/>
              </a:rPr>
              <a:t>presence</a:t>
            </a:r>
            <a:r>
              <a:rPr dirty="0" sz="3200" spc="-20" b="1" i="1">
                <a:latin typeface="Calibri"/>
                <a:cs typeface="Calibri"/>
              </a:rPr>
              <a:t> </a:t>
            </a:r>
            <a:r>
              <a:rPr dirty="0" sz="3200" b="1" i="1">
                <a:latin typeface="Calibri"/>
                <a:cs typeface="Calibri"/>
              </a:rPr>
              <a:t>of</a:t>
            </a:r>
            <a:r>
              <a:rPr dirty="0" sz="3200" spc="5" b="1" i="1">
                <a:latin typeface="Calibri"/>
                <a:cs typeface="Calibri"/>
              </a:rPr>
              <a:t> </a:t>
            </a:r>
            <a:r>
              <a:rPr dirty="0" sz="3200" b="1" i="1">
                <a:latin typeface="Calibri"/>
                <a:cs typeface="Calibri"/>
              </a:rPr>
              <a:t>malic</a:t>
            </a:r>
            <a:r>
              <a:rPr dirty="0" sz="3200" spc="-25" b="1" i="1">
                <a:latin typeface="Calibri"/>
                <a:cs typeface="Calibri"/>
              </a:rPr>
              <a:t> </a:t>
            </a:r>
            <a:r>
              <a:rPr dirty="0" sz="3200" spc="-5" b="1" i="1">
                <a:latin typeface="Calibri"/>
                <a:cs typeface="Calibri"/>
              </a:rPr>
              <a:t>enzyme</a:t>
            </a:r>
            <a:r>
              <a:rPr dirty="0" sz="3200" spc="-5">
                <a:latin typeface="Calibri"/>
                <a:cs typeface="Calibri"/>
              </a:rPr>
              <a:t>.</a:t>
            </a:r>
            <a:endParaRPr sz="3200">
              <a:latin typeface="Calibri"/>
              <a:cs typeface="Calibri"/>
            </a:endParaRPr>
          </a:p>
        </p:txBody>
      </p:sp>
      <p:pic>
        <p:nvPicPr>
          <p:cNvPr id="3" name="object 3"/>
          <p:cNvPicPr/>
          <p:nvPr/>
        </p:nvPicPr>
        <p:blipFill>
          <a:blip r:embed="rId2" cstate="print"/>
          <a:stretch>
            <a:fillRect/>
          </a:stretch>
        </p:blipFill>
        <p:spPr>
          <a:xfrm>
            <a:off x="0" y="3048000"/>
            <a:ext cx="9144000" cy="3352800"/>
          </a:xfrm>
          <a:prstGeom prst="rect">
            <a:avLst/>
          </a:prstGeom>
        </p:spPr>
      </p:pic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/>
          <p:nvPr/>
        </p:nvSpPr>
        <p:spPr>
          <a:xfrm>
            <a:off x="78739" y="6807"/>
            <a:ext cx="8989695" cy="5685155"/>
          </a:xfrm>
          <a:prstGeom prst="rect">
            <a:avLst/>
          </a:prstGeom>
        </p:spPr>
        <p:txBody>
          <a:bodyPr wrap="square" lIns="0" tIns="13335" rIns="0" bIns="0" rtlCol="0" vert="horz">
            <a:spAutoFit/>
          </a:bodyPr>
          <a:lstStyle/>
          <a:p>
            <a:pPr algn="just" marL="355600" marR="5080" indent="-342900">
              <a:lnSpc>
                <a:spcPct val="100000"/>
              </a:lnSpc>
              <a:spcBef>
                <a:spcPts val="105"/>
              </a:spcBef>
              <a:buAutoNum type="arabicParenR" startAt="4"/>
              <a:tabLst>
                <a:tab pos="490220" algn="l"/>
              </a:tabLst>
            </a:pPr>
            <a:r>
              <a:rPr dirty="0" sz="3200" spc="-5" b="1" i="1">
                <a:latin typeface="Calibri"/>
                <a:cs typeface="Calibri"/>
              </a:rPr>
              <a:t>The </a:t>
            </a:r>
            <a:r>
              <a:rPr dirty="0" sz="3200" spc="-15" b="1" i="1">
                <a:latin typeface="Calibri"/>
                <a:cs typeface="Calibri"/>
              </a:rPr>
              <a:t>CO2 </a:t>
            </a:r>
            <a:r>
              <a:rPr dirty="0" sz="3200" b="1" i="1">
                <a:latin typeface="Calibri"/>
                <a:cs typeface="Calibri"/>
              </a:rPr>
              <a:t>and NADP + </a:t>
            </a:r>
            <a:r>
              <a:rPr dirty="0" sz="3200" spc="-5" b="1" i="1">
                <a:latin typeface="Calibri"/>
                <a:cs typeface="Calibri"/>
              </a:rPr>
              <a:t>H⁺ </a:t>
            </a:r>
            <a:r>
              <a:rPr dirty="0" sz="3200" b="1" i="1">
                <a:latin typeface="Calibri"/>
                <a:cs typeface="Calibri"/>
              </a:rPr>
              <a:t>, </a:t>
            </a:r>
            <a:r>
              <a:rPr dirty="0" sz="3200" spc="-5" b="1" i="1">
                <a:latin typeface="Calibri"/>
                <a:cs typeface="Calibri"/>
              </a:rPr>
              <a:t>produced </a:t>
            </a:r>
            <a:r>
              <a:rPr dirty="0" sz="3200" spc="-10" b="1" i="1">
                <a:latin typeface="Calibri"/>
                <a:cs typeface="Calibri"/>
              </a:rPr>
              <a:t>by oxidative </a:t>
            </a:r>
            <a:r>
              <a:rPr dirty="0" sz="3200" spc="-5" b="1" i="1">
                <a:latin typeface="Calibri"/>
                <a:cs typeface="Calibri"/>
              </a:rPr>
              <a:t> </a:t>
            </a:r>
            <a:r>
              <a:rPr dirty="0" sz="3200" spc="-10" b="1" i="1">
                <a:latin typeface="Calibri"/>
                <a:cs typeface="Calibri"/>
              </a:rPr>
              <a:t>decarboxylation</a:t>
            </a:r>
            <a:r>
              <a:rPr dirty="0" sz="3200" spc="-5" b="1" i="1">
                <a:latin typeface="Calibri"/>
                <a:cs typeface="Calibri"/>
              </a:rPr>
              <a:t> </a:t>
            </a:r>
            <a:r>
              <a:rPr dirty="0" sz="3200" b="1" i="1">
                <a:latin typeface="Calibri"/>
                <a:cs typeface="Calibri"/>
              </a:rPr>
              <a:t>of</a:t>
            </a:r>
            <a:r>
              <a:rPr dirty="0" sz="3200" spc="5" b="1" i="1">
                <a:latin typeface="Calibri"/>
                <a:cs typeface="Calibri"/>
              </a:rPr>
              <a:t> </a:t>
            </a:r>
            <a:r>
              <a:rPr dirty="0" sz="3200" b="1" i="1">
                <a:latin typeface="Calibri"/>
                <a:cs typeface="Calibri"/>
              </a:rPr>
              <a:t>malic</a:t>
            </a:r>
            <a:r>
              <a:rPr dirty="0" sz="3200" spc="5" b="1" i="1">
                <a:latin typeface="Calibri"/>
                <a:cs typeface="Calibri"/>
              </a:rPr>
              <a:t> </a:t>
            </a:r>
            <a:r>
              <a:rPr dirty="0" sz="3200" spc="-10" b="1" i="1">
                <a:latin typeface="Calibri"/>
                <a:cs typeface="Calibri"/>
              </a:rPr>
              <a:t>enter</a:t>
            </a:r>
            <a:r>
              <a:rPr dirty="0" sz="3200" spc="-5" b="1" i="1">
                <a:latin typeface="Calibri"/>
                <a:cs typeface="Calibri"/>
              </a:rPr>
              <a:t> </a:t>
            </a:r>
            <a:r>
              <a:rPr dirty="0" sz="3200" spc="-15" b="1" i="1">
                <a:latin typeface="Calibri"/>
                <a:cs typeface="Calibri"/>
              </a:rPr>
              <a:t>into</a:t>
            </a:r>
            <a:r>
              <a:rPr dirty="0" sz="3200" spc="-10" b="1" i="1">
                <a:latin typeface="Calibri"/>
                <a:cs typeface="Calibri"/>
              </a:rPr>
              <a:t> </a:t>
            </a:r>
            <a:r>
              <a:rPr dirty="0" sz="3200" spc="-5" b="1" i="1">
                <a:latin typeface="Calibri"/>
                <a:cs typeface="Calibri"/>
              </a:rPr>
              <a:t>calvin</a:t>
            </a:r>
            <a:r>
              <a:rPr dirty="0" sz="3200" spc="710" b="1" i="1">
                <a:latin typeface="Calibri"/>
                <a:cs typeface="Calibri"/>
              </a:rPr>
              <a:t> </a:t>
            </a:r>
            <a:r>
              <a:rPr dirty="0" sz="3200" spc="-5" b="1" i="1">
                <a:latin typeface="Calibri"/>
                <a:cs typeface="Calibri"/>
              </a:rPr>
              <a:t>cycle. </a:t>
            </a:r>
            <a:r>
              <a:rPr dirty="0" sz="3200" spc="-710" b="1" i="1">
                <a:latin typeface="Calibri"/>
                <a:cs typeface="Calibri"/>
              </a:rPr>
              <a:t> </a:t>
            </a:r>
            <a:r>
              <a:rPr dirty="0" sz="3200" spc="-5" b="1" i="1">
                <a:latin typeface="Calibri"/>
                <a:cs typeface="Calibri"/>
              </a:rPr>
              <a:t>The</a:t>
            </a:r>
            <a:r>
              <a:rPr dirty="0" sz="3200" b="1" i="1">
                <a:latin typeface="Calibri"/>
                <a:cs typeface="Calibri"/>
              </a:rPr>
              <a:t> </a:t>
            </a:r>
            <a:r>
              <a:rPr dirty="0" sz="3200" spc="-10" b="1" i="1">
                <a:latin typeface="Calibri"/>
                <a:cs typeface="Calibri"/>
              </a:rPr>
              <a:t>co2</a:t>
            </a:r>
            <a:r>
              <a:rPr dirty="0" sz="3200" spc="-5" b="1" i="1">
                <a:latin typeface="Calibri"/>
                <a:cs typeface="Calibri"/>
              </a:rPr>
              <a:t> </a:t>
            </a:r>
            <a:r>
              <a:rPr dirty="0" sz="3200" spc="-10" b="1" i="1">
                <a:latin typeface="Calibri"/>
                <a:cs typeface="Calibri"/>
              </a:rPr>
              <a:t>combines</a:t>
            </a:r>
            <a:r>
              <a:rPr dirty="0" sz="3200" spc="-5" b="1" i="1">
                <a:latin typeface="Calibri"/>
                <a:cs typeface="Calibri"/>
              </a:rPr>
              <a:t> with</a:t>
            </a:r>
            <a:r>
              <a:rPr dirty="0" sz="3200" b="1" i="1">
                <a:latin typeface="Calibri"/>
                <a:cs typeface="Calibri"/>
              </a:rPr>
              <a:t> </a:t>
            </a:r>
            <a:r>
              <a:rPr dirty="0" sz="3200" spc="-5" b="1" i="1">
                <a:latin typeface="Calibri"/>
                <a:cs typeface="Calibri"/>
              </a:rPr>
              <a:t>ribulose</a:t>
            </a:r>
            <a:r>
              <a:rPr dirty="0" sz="3200" b="1" i="1">
                <a:latin typeface="Calibri"/>
                <a:cs typeface="Calibri"/>
              </a:rPr>
              <a:t> </a:t>
            </a:r>
            <a:r>
              <a:rPr dirty="0" sz="3200" spc="-5" b="1" i="1">
                <a:latin typeface="Calibri"/>
                <a:cs typeface="Calibri"/>
              </a:rPr>
              <a:t>diphosphates </a:t>
            </a:r>
            <a:r>
              <a:rPr dirty="0" sz="3200" b="1" i="1">
                <a:latin typeface="Calibri"/>
                <a:cs typeface="Calibri"/>
              </a:rPr>
              <a:t> (RuDP)</a:t>
            </a:r>
            <a:r>
              <a:rPr dirty="0" sz="3200" spc="5" b="1" i="1">
                <a:latin typeface="Calibri"/>
                <a:cs typeface="Calibri"/>
              </a:rPr>
              <a:t> </a:t>
            </a:r>
            <a:r>
              <a:rPr dirty="0" sz="3200" spc="-20" b="1" i="1">
                <a:latin typeface="Calibri"/>
                <a:cs typeface="Calibri"/>
              </a:rPr>
              <a:t>to</a:t>
            </a:r>
            <a:r>
              <a:rPr dirty="0" sz="3200" spc="-15" b="1" i="1">
                <a:latin typeface="Calibri"/>
                <a:cs typeface="Calibri"/>
              </a:rPr>
              <a:t> </a:t>
            </a:r>
            <a:r>
              <a:rPr dirty="0" sz="3200" spc="-5" b="1" i="1">
                <a:latin typeface="Calibri"/>
                <a:cs typeface="Calibri"/>
              </a:rPr>
              <a:t>yield</a:t>
            </a:r>
            <a:r>
              <a:rPr dirty="0" sz="3200" b="1" i="1">
                <a:latin typeface="Calibri"/>
                <a:cs typeface="Calibri"/>
              </a:rPr>
              <a:t> 2</a:t>
            </a:r>
            <a:r>
              <a:rPr dirty="0" sz="3200" spc="5" b="1" i="1">
                <a:latin typeface="Calibri"/>
                <a:cs typeface="Calibri"/>
              </a:rPr>
              <a:t> </a:t>
            </a:r>
            <a:r>
              <a:rPr dirty="0" sz="3200" spc="-5" b="1" i="1">
                <a:latin typeface="Calibri"/>
                <a:cs typeface="Calibri"/>
              </a:rPr>
              <a:t>molecules</a:t>
            </a:r>
            <a:r>
              <a:rPr dirty="0" sz="3200" spc="710" b="1" i="1">
                <a:latin typeface="Calibri"/>
                <a:cs typeface="Calibri"/>
              </a:rPr>
              <a:t> </a:t>
            </a:r>
            <a:r>
              <a:rPr dirty="0" sz="3200" b="1" i="1">
                <a:latin typeface="Calibri"/>
                <a:cs typeface="Calibri"/>
              </a:rPr>
              <a:t>of</a:t>
            </a:r>
            <a:r>
              <a:rPr dirty="0" sz="3200" spc="725" b="1" i="1">
                <a:latin typeface="Calibri"/>
                <a:cs typeface="Calibri"/>
              </a:rPr>
              <a:t> </a:t>
            </a:r>
            <a:r>
              <a:rPr dirty="0" sz="3200" spc="-5" b="1" i="1">
                <a:latin typeface="Calibri"/>
                <a:cs typeface="Calibri"/>
              </a:rPr>
              <a:t>phosphoglyceric </a:t>
            </a:r>
            <a:r>
              <a:rPr dirty="0" sz="3200" b="1" i="1">
                <a:latin typeface="Calibri"/>
                <a:cs typeface="Calibri"/>
              </a:rPr>
              <a:t> acid</a:t>
            </a:r>
            <a:r>
              <a:rPr dirty="0" sz="3200" spc="-15" b="1" i="1">
                <a:latin typeface="Calibri"/>
                <a:cs typeface="Calibri"/>
              </a:rPr>
              <a:t> </a:t>
            </a:r>
            <a:r>
              <a:rPr dirty="0" sz="3200" b="1" i="1">
                <a:latin typeface="Calibri"/>
                <a:cs typeface="Calibri"/>
              </a:rPr>
              <a:t>(PGA)</a:t>
            </a:r>
            <a:endParaRPr sz="3200">
              <a:latin typeface="Calibri"/>
              <a:cs typeface="Calibri"/>
            </a:endParaRPr>
          </a:p>
          <a:p>
            <a:pPr algn="just" marL="933450">
              <a:lnSpc>
                <a:spcPct val="100000"/>
              </a:lnSpc>
              <a:spcBef>
                <a:spcPts val="775"/>
              </a:spcBef>
              <a:tabLst>
                <a:tab pos="4761865" algn="l"/>
              </a:tabLst>
            </a:pPr>
            <a:r>
              <a:rPr dirty="0" sz="3200" spc="-20" b="1" i="1">
                <a:latin typeface="Calibri"/>
                <a:cs typeface="Calibri"/>
              </a:rPr>
              <a:t>CO2</a:t>
            </a:r>
            <a:r>
              <a:rPr dirty="0" sz="3200" spc="15" b="1" i="1">
                <a:latin typeface="Calibri"/>
                <a:cs typeface="Calibri"/>
              </a:rPr>
              <a:t> </a:t>
            </a:r>
            <a:r>
              <a:rPr dirty="0" sz="3200" b="1" i="1">
                <a:latin typeface="Calibri"/>
                <a:cs typeface="Calibri"/>
              </a:rPr>
              <a:t>+</a:t>
            </a:r>
            <a:r>
              <a:rPr dirty="0" sz="3200" spc="10" b="1" i="1">
                <a:latin typeface="Calibri"/>
                <a:cs typeface="Calibri"/>
              </a:rPr>
              <a:t> </a:t>
            </a:r>
            <a:r>
              <a:rPr dirty="0" sz="3200" b="1" i="1">
                <a:latin typeface="Calibri"/>
                <a:cs typeface="Calibri"/>
              </a:rPr>
              <a:t>RuDP	2</a:t>
            </a:r>
            <a:r>
              <a:rPr dirty="0" sz="3200" spc="-15" b="1" i="1">
                <a:latin typeface="Calibri"/>
                <a:cs typeface="Calibri"/>
              </a:rPr>
              <a:t> </a:t>
            </a:r>
            <a:r>
              <a:rPr dirty="0" sz="3200" spc="-5" b="1" i="1">
                <a:latin typeface="Calibri"/>
                <a:cs typeface="Calibri"/>
              </a:rPr>
              <a:t>Mols.</a:t>
            </a:r>
            <a:r>
              <a:rPr dirty="0" sz="3200" spc="-30" b="1" i="1">
                <a:latin typeface="Calibri"/>
                <a:cs typeface="Calibri"/>
              </a:rPr>
              <a:t> </a:t>
            </a:r>
            <a:r>
              <a:rPr dirty="0" sz="3200" spc="5" b="1" i="1">
                <a:latin typeface="Calibri"/>
                <a:cs typeface="Calibri"/>
              </a:rPr>
              <a:t>PGA.</a:t>
            </a:r>
            <a:endParaRPr sz="3200">
              <a:latin typeface="Calibri"/>
              <a:cs typeface="Calibri"/>
            </a:endParaRPr>
          </a:p>
          <a:p>
            <a:pPr algn="just" marL="355600" marR="6985" indent="-342900">
              <a:lnSpc>
                <a:spcPct val="100000"/>
              </a:lnSpc>
              <a:spcBef>
                <a:spcPts val="765"/>
              </a:spcBef>
              <a:buAutoNum type="arabicParenR" startAt="5"/>
              <a:tabLst>
                <a:tab pos="525145" algn="l"/>
              </a:tabLst>
            </a:pPr>
            <a:r>
              <a:rPr dirty="0" sz="3200" b="1" i="1">
                <a:latin typeface="Calibri"/>
                <a:cs typeface="Calibri"/>
              </a:rPr>
              <a:t>In</a:t>
            </a:r>
            <a:r>
              <a:rPr dirty="0" sz="3200" spc="5" b="1" i="1">
                <a:latin typeface="Calibri"/>
                <a:cs typeface="Calibri"/>
              </a:rPr>
              <a:t> </a:t>
            </a:r>
            <a:r>
              <a:rPr dirty="0" sz="3200" b="1" i="1">
                <a:latin typeface="Calibri"/>
                <a:cs typeface="Calibri"/>
              </a:rPr>
              <a:t>a</a:t>
            </a:r>
            <a:r>
              <a:rPr dirty="0" sz="3200" spc="5" b="1" i="1">
                <a:latin typeface="Calibri"/>
                <a:cs typeface="Calibri"/>
              </a:rPr>
              <a:t> </a:t>
            </a:r>
            <a:r>
              <a:rPr dirty="0" sz="3200" spc="-20" b="1" i="1">
                <a:latin typeface="Calibri"/>
                <a:cs typeface="Calibri"/>
              </a:rPr>
              <a:t>few</a:t>
            </a:r>
            <a:r>
              <a:rPr dirty="0" sz="3200" spc="-15" b="1" i="1">
                <a:latin typeface="Calibri"/>
                <a:cs typeface="Calibri"/>
              </a:rPr>
              <a:t> </a:t>
            </a:r>
            <a:r>
              <a:rPr dirty="0" sz="3200" spc="5" b="1" i="1">
                <a:latin typeface="Calibri"/>
                <a:cs typeface="Calibri"/>
              </a:rPr>
              <a:t>C4 </a:t>
            </a:r>
            <a:r>
              <a:rPr dirty="0" sz="3200" b="1" i="1">
                <a:latin typeface="Calibri"/>
                <a:cs typeface="Calibri"/>
              </a:rPr>
              <a:t>plants</a:t>
            </a:r>
            <a:r>
              <a:rPr dirty="0" sz="3200" spc="5" b="1" i="1">
                <a:latin typeface="Calibri"/>
                <a:cs typeface="Calibri"/>
              </a:rPr>
              <a:t> </a:t>
            </a:r>
            <a:r>
              <a:rPr dirty="0" sz="3200" b="1" i="1">
                <a:latin typeface="Calibri"/>
                <a:cs typeface="Calibri"/>
              </a:rPr>
              <a:t>the aspartic</a:t>
            </a:r>
            <a:r>
              <a:rPr dirty="0" sz="3200" spc="5" b="1" i="1">
                <a:latin typeface="Calibri"/>
                <a:cs typeface="Calibri"/>
              </a:rPr>
              <a:t> </a:t>
            </a:r>
            <a:r>
              <a:rPr dirty="0" sz="3200" spc="-5" b="1" i="1">
                <a:latin typeface="Calibri"/>
                <a:cs typeface="Calibri"/>
              </a:rPr>
              <a:t>acid</a:t>
            </a:r>
            <a:r>
              <a:rPr dirty="0" sz="3200" b="1" i="1">
                <a:latin typeface="Calibri"/>
                <a:cs typeface="Calibri"/>
              </a:rPr>
              <a:t> </a:t>
            </a:r>
            <a:r>
              <a:rPr dirty="0" sz="3200" spc="-5" b="1" i="1">
                <a:latin typeface="Calibri"/>
                <a:cs typeface="Calibri"/>
              </a:rPr>
              <a:t>undergoes </a:t>
            </a:r>
            <a:r>
              <a:rPr dirty="0" sz="3200" b="1" i="1">
                <a:latin typeface="Calibri"/>
                <a:cs typeface="Calibri"/>
              </a:rPr>
              <a:t> transmination</a:t>
            </a:r>
            <a:r>
              <a:rPr dirty="0" sz="3200" spc="5" b="1" i="1">
                <a:latin typeface="Calibri"/>
                <a:cs typeface="Calibri"/>
              </a:rPr>
              <a:t> </a:t>
            </a:r>
            <a:r>
              <a:rPr dirty="0" sz="3200" spc="-20" b="1" i="1">
                <a:latin typeface="Calibri"/>
                <a:cs typeface="Calibri"/>
              </a:rPr>
              <a:t>to</a:t>
            </a:r>
            <a:r>
              <a:rPr dirty="0" sz="3200" spc="-15" b="1" i="1">
                <a:latin typeface="Calibri"/>
                <a:cs typeface="Calibri"/>
              </a:rPr>
              <a:t> </a:t>
            </a:r>
            <a:r>
              <a:rPr dirty="0" sz="3200" spc="-10" b="1" i="1">
                <a:latin typeface="Calibri"/>
                <a:cs typeface="Calibri"/>
              </a:rPr>
              <a:t>form</a:t>
            </a:r>
            <a:r>
              <a:rPr dirty="0" sz="3200" spc="-5" b="1" i="1">
                <a:latin typeface="Calibri"/>
                <a:cs typeface="Calibri"/>
              </a:rPr>
              <a:t> </a:t>
            </a:r>
            <a:r>
              <a:rPr dirty="0" sz="3200" spc="-20" b="1" i="1">
                <a:latin typeface="Calibri"/>
                <a:cs typeface="Calibri"/>
              </a:rPr>
              <a:t>oxaloacetic</a:t>
            </a:r>
            <a:r>
              <a:rPr dirty="0" sz="3200" spc="-15" b="1" i="1">
                <a:latin typeface="Calibri"/>
                <a:cs typeface="Calibri"/>
              </a:rPr>
              <a:t> </a:t>
            </a:r>
            <a:r>
              <a:rPr dirty="0" sz="3200" b="1" i="1">
                <a:latin typeface="Calibri"/>
                <a:cs typeface="Calibri"/>
              </a:rPr>
              <a:t>acid</a:t>
            </a:r>
            <a:r>
              <a:rPr dirty="0" sz="3200" spc="5" b="1" i="1">
                <a:latin typeface="Calibri"/>
                <a:cs typeface="Calibri"/>
              </a:rPr>
              <a:t> </a:t>
            </a:r>
            <a:r>
              <a:rPr dirty="0" sz="3200" spc="-5" b="1" i="1">
                <a:latin typeface="Calibri"/>
                <a:cs typeface="Calibri"/>
              </a:rPr>
              <a:t>which</a:t>
            </a:r>
            <a:r>
              <a:rPr dirty="0" sz="3200" b="1" i="1">
                <a:latin typeface="Calibri"/>
                <a:cs typeface="Calibri"/>
              </a:rPr>
              <a:t> </a:t>
            </a:r>
            <a:r>
              <a:rPr dirty="0" sz="3200" spc="5" b="1" i="1">
                <a:latin typeface="Calibri"/>
                <a:cs typeface="Calibri"/>
              </a:rPr>
              <a:t>is </a:t>
            </a:r>
            <a:r>
              <a:rPr dirty="0" sz="3200" spc="10" b="1" i="1">
                <a:latin typeface="Calibri"/>
                <a:cs typeface="Calibri"/>
              </a:rPr>
              <a:t> </a:t>
            </a:r>
            <a:r>
              <a:rPr dirty="0" sz="3200" b="1" i="1">
                <a:latin typeface="Calibri"/>
                <a:cs typeface="Calibri"/>
              </a:rPr>
              <a:t>then</a:t>
            </a:r>
            <a:r>
              <a:rPr dirty="0" sz="3200" spc="335" b="1" i="1">
                <a:latin typeface="Calibri"/>
                <a:cs typeface="Calibri"/>
              </a:rPr>
              <a:t> </a:t>
            </a:r>
            <a:r>
              <a:rPr dirty="0" sz="3200" spc="-15" b="1" i="1">
                <a:latin typeface="Calibri"/>
                <a:cs typeface="Calibri"/>
              </a:rPr>
              <a:t>decarboxylated</a:t>
            </a:r>
            <a:r>
              <a:rPr dirty="0" sz="3200" spc="335" b="1" i="1">
                <a:latin typeface="Calibri"/>
                <a:cs typeface="Calibri"/>
              </a:rPr>
              <a:t> </a:t>
            </a:r>
            <a:r>
              <a:rPr dirty="0" sz="3200" spc="-20" b="1" i="1">
                <a:latin typeface="Calibri"/>
                <a:cs typeface="Calibri"/>
              </a:rPr>
              <a:t>to</a:t>
            </a:r>
            <a:r>
              <a:rPr dirty="0" sz="3200" spc="325" b="1" i="1">
                <a:latin typeface="Calibri"/>
                <a:cs typeface="Calibri"/>
              </a:rPr>
              <a:t> </a:t>
            </a:r>
            <a:r>
              <a:rPr dirty="0" sz="3200" spc="-10" b="1" i="1">
                <a:latin typeface="Calibri"/>
                <a:cs typeface="Calibri"/>
              </a:rPr>
              <a:t>pyruvic</a:t>
            </a:r>
            <a:r>
              <a:rPr dirty="0" sz="3200" spc="340" b="1" i="1">
                <a:latin typeface="Calibri"/>
                <a:cs typeface="Calibri"/>
              </a:rPr>
              <a:t> </a:t>
            </a:r>
            <a:r>
              <a:rPr dirty="0" sz="3200" spc="-5" b="1" i="1">
                <a:latin typeface="Calibri"/>
                <a:cs typeface="Calibri"/>
              </a:rPr>
              <a:t>acid.</a:t>
            </a:r>
            <a:r>
              <a:rPr dirty="0" sz="3200" spc="330" b="1" i="1">
                <a:latin typeface="Calibri"/>
                <a:cs typeface="Calibri"/>
              </a:rPr>
              <a:t> </a:t>
            </a:r>
            <a:r>
              <a:rPr dirty="0" sz="3200" spc="-5" b="1" i="1">
                <a:latin typeface="Calibri"/>
                <a:cs typeface="Calibri"/>
              </a:rPr>
              <a:t>This</a:t>
            </a:r>
            <a:r>
              <a:rPr dirty="0" sz="3200" spc="340" b="1" i="1">
                <a:latin typeface="Calibri"/>
                <a:cs typeface="Calibri"/>
              </a:rPr>
              <a:t> </a:t>
            </a:r>
            <a:r>
              <a:rPr dirty="0" sz="3200" spc="-5" b="1" i="1">
                <a:latin typeface="Calibri"/>
                <a:cs typeface="Calibri"/>
              </a:rPr>
              <a:t>reaction </a:t>
            </a:r>
            <a:r>
              <a:rPr dirty="0" sz="3200" spc="-710" b="1" i="1">
                <a:latin typeface="Calibri"/>
                <a:cs typeface="Calibri"/>
              </a:rPr>
              <a:t> </a:t>
            </a:r>
            <a:r>
              <a:rPr dirty="0" sz="3200" b="1" i="1">
                <a:latin typeface="Calibri"/>
                <a:cs typeface="Calibri"/>
              </a:rPr>
              <a:t>is</a:t>
            </a:r>
            <a:r>
              <a:rPr dirty="0" sz="3200" spc="-15" b="1" i="1">
                <a:latin typeface="Calibri"/>
                <a:cs typeface="Calibri"/>
              </a:rPr>
              <a:t> </a:t>
            </a:r>
            <a:r>
              <a:rPr dirty="0" sz="3200" spc="-5" b="1" i="1">
                <a:latin typeface="Calibri"/>
                <a:cs typeface="Calibri"/>
              </a:rPr>
              <a:t>catalysed</a:t>
            </a:r>
            <a:r>
              <a:rPr dirty="0" sz="3200" spc="-30" b="1" i="1">
                <a:latin typeface="Calibri"/>
                <a:cs typeface="Calibri"/>
              </a:rPr>
              <a:t> </a:t>
            </a:r>
            <a:r>
              <a:rPr dirty="0" sz="3200" spc="-5" b="1" i="1">
                <a:solidFill>
                  <a:srgbClr val="C00000"/>
                </a:solidFill>
                <a:latin typeface="Calibri"/>
                <a:cs typeface="Calibri"/>
              </a:rPr>
              <a:t>by</a:t>
            </a:r>
            <a:r>
              <a:rPr dirty="0" sz="3200" spc="-25" b="1" i="1">
                <a:solidFill>
                  <a:srgbClr val="C00000"/>
                </a:solidFill>
                <a:latin typeface="Calibri"/>
                <a:cs typeface="Calibri"/>
              </a:rPr>
              <a:t> </a:t>
            </a:r>
            <a:r>
              <a:rPr dirty="0" sz="3200" spc="-5" b="1" i="1">
                <a:solidFill>
                  <a:srgbClr val="C00000"/>
                </a:solidFill>
                <a:latin typeface="Calibri"/>
                <a:cs typeface="Calibri"/>
              </a:rPr>
              <a:t>aspartate</a:t>
            </a:r>
            <a:r>
              <a:rPr dirty="0" sz="3200" spc="-55" b="1" i="1">
                <a:solidFill>
                  <a:srgbClr val="C00000"/>
                </a:solidFill>
                <a:latin typeface="Calibri"/>
                <a:cs typeface="Calibri"/>
              </a:rPr>
              <a:t> </a:t>
            </a:r>
            <a:r>
              <a:rPr dirty="0" sz="3200" b="1" i="1">
                <a:solidFill>
                  <a:srgbClr val="C00000"/>
                </a:solidFill>
                <a:latin typeface="Calibri"/>
                <a:cs typeface="Calibri"/>
              </a:rPr>
              <a:t>transminase.</a:t>
            </a:r>
            <a:endParaRPr sz="3200">
              <a:latin typeface="Calibri"/>
              <a:cs typeface="Calibri"/>
            </a:endParaRPr>
          </a:p>
          <a:p>
            <a:pPr algn="just" marL="381000">
              <a:lnSpc>
                <a:spcPct val="100000"/>
              </a:lnSpc>
              <a:spcBef>
                <a:spcPts val="775"/>
              </a:spcBef>
            </a:pPr>
            <a:r>
              <a:rPr dirty="0" sz="3200" b="1" i="1">
                <a:latin typeface="Calibri"/>
                <a:cs typeface="Calibri"/>
              </a:rPr>
              <a:t>L-Aspartic</a:t>
            </a:r>
            <a:r>
              <a:rPr dirty="0" sz="3200" spc="-45" b="1" i="1">
                <a:latin typeface="Calibri"/>
                <a:cs typeface="Calibri"/>
              </a:rPr>
              <a:t> </a:t>
            </a:r>
            <a:r>
              <a:rPr dirty="0" sz="3200" b="1" i="1">
                <a:latin typeface="Calibri"/>
                <a:cs typeface="Calibri"/>
              </a:rPr>
              <a:t>acid      </a:t>
            </a:r>
            <a:r>
              <a:rPr dirty="0" sz="3200" spc="710" b="1" i="1">
                <a:latin typeface="Calibri"/>
                <a:cs typeface="Calibri"/>
              </a:rPr>
              <a:t> </a:t>
            </a:r>
            <a:r>
              <a:rPr dirty="0" sz="3200" spc="-15" b="1" i="1">
                <a:latin typeface="Calibri"/>
                <a:cs typeface="Calibri"/>
              </a:rPr>
              <a:t>oxaloacetic</a:t>
            </a:r>
            <a:r>
              <a:rPr dirty="0" sz="3200" spc="-10" b="1" i="1">
                <a:latin typeface="Calibri"/>
                <a:cs typeface="Calibri"/>
              </a:rPr>
              <a:t> </a:t>
            </a:r>
            <a:r>
              <a:rPr dirty="0" sz="3200" b="1" i="1">
                <a:latin typeface="Calibri"/>
                <a:cs typeface="Calibri"/>
              </a:rPr>
              <a:t>acid     </a:t>
            </a:r>
            <a:r>
              <a:rPr dirty="0" sz="3200" spc="675" b="1" i="1">
                <a:latin typeface="Calibri"/>
                <a:cs typeface="Calibri"/>
              </a:rPr>
              <a:t> </a:t>
            </a:r>
            <a:r>
              <a:rPr dirty="0" sz="3200" spc="-5" b="1" i="1">
                <a:latin typeface="Calibri"/>
                <a:cs typeface="Calibri"/>
              </a:rPr>
              <a:t>pyruvic</a:t>
            </a:r>
            <a:r>
              <a:rPr dirty="0" sz="3200" spc="-30" b="1" i="1">
                <a:latin typeface="Calibri"/>
                <a:cs typeface="Calibri"/>
              </a:rPr>
              <a:t> </a:t>
            </a:r>
            <a:r>
              <a:rPr dirty="0" sz="3200" b="1" i="1">
                <a:latin typeface="Calibri"/>
                <a:cs typeface="Calibri"/>
              </a:rPr>
              <a:t>acid</a:t>
            </a:r>
            <a:endParaRPr sz="3200">
              <a:latin typeface="Calibri"/>
              <a:cs typeface="Calibri"/>
            </a:endParaRPr>
          </a:p>
        </p:txBody>
      </p:sp>
      <p:grpSp>
        <p:nvGrpSpPr>
          <p:cNvPr id="3" name="object 3"/>
          <p:cNvGrpSpPr/>
          <p:nvPr/>
        </p:nvGrpSpPr>
        <p:grpSpPr>
          <a:xfrm>
            <a:off x="3112007" y="2807207"/>
            <a:ext cx="1550035" cy="71755"/>
            <a:chOff x="3112007" y="2807207"/>
            <a:chExt cx="1550035" cy="71755"/>
          </a:xfrm>
        </p:grpSpPr>
        <p:sp>
          <p:nvSpPr>
            <p:cNvPr id="4" name="object 4"/>
            <p:cNvSpPr/>
            <p:nvPr/>
          </p:nvSpPr>
          <p:spPr>
            <a:xfrm>
              <a:off x="3124961" y="2820161"/>
              <a:ext cx="1524000" cy="45720"/>
            </a:xfrm>
            <a:custGeom>
              <a:avLst/>
              <a:gdLst/>
              <a:ahLst/>
              <a:cxnLst/>
              <a:rect l="l" t="t" r="r" b="b"/>
              <a:pathLst>
                <a:path w="1524000" h="45719">
                  <a:moveTo>
                    <a:pt x="1501139" y="0"/>
                  </a:moveTo>
                  <a:lnTo>
                    <a:pt x="1501139" y="11429"/>
                  </a:lnTo>
                  <a:lnTo>
                    <a:pt x="0" y="11429"/>
                  </a:lnTo>
                  <a:lnTo>
                    <a:pt x="0" y="34289"/>
                  </a:lnTo>
                  <a:lnTo>
                    <a:pt x="1501139" y="34289"/>
                  </a:lnTo>
                  <a:lnTo>
                    <a:pt x="1501139" y="45720"/>
                  </a:lnTo>
                  <a:lnTo>
                    <a:pt x="1524000" y="22860"/>
                  </a:lnTo>
                  <a:lnTo>
                    <a:pt x="1501139" y="0"/>
                  </a:lnTo>
                  <a:close/>
                </a:path>
              </a:pathLst>
            </a:custGeom>
            <a:solidFill>
              <a:srgbClr val="4F81BC"/>
            </a:solidFill>
          </p:spPr>
          <p:txBody>
            <a:bodyPr wrap="square" lIns="0" tIns="0" rIns="0" bIns="0" rtlCol="0"/>
            <a:lstStyle/>
            <a:p/>
          </p:txBody>
        </p:sp>
        <p:sp>
          <p:nvSpPr>
            <p:cNvPr id="5" name="object 5"/>
            <p:cNvSpPr/>
            <p:nvPr/>
          </p:nvSpPr>
          <p:spPr>
            <a:xfrm>
              <a:off x="3124961" y="2820161"/>
              <a:ext cx="1524000" cy="45720"/>
            </a:xfrm>
            <a:custGeom>
              <a:avLst/>
              <a:gdLst/>
              <a:ahLst/>
              <a:cxnLst/>
              <a:rect l="l" t="t" r="r" b="b"/>
              <a:pathLst>
                <a:path w="1524000" h="45719">
                  <a:moveTo>
                    <a:pt x="0" y="11429"/>
                  </a:moveTo>
                  <a:lnTo>
                    <a:pt x="1501139" y="11429"/>
                  </a:lnTo>
                  <a:lnTo>
                    <a:pt x="1501139" y="0"/>
                  </a:lnTo>
                  <a:lnTo>
                    <a:pt x="1524000" y="22860"/>
                  </a:lnTo>
                  <a:lnTo>
                    <a:pt x="1501139" y="45720"/>
                  </a:lnTo>
                  <a:lnTo>
                    <a:pt x="1501139" y="34289"/>
                  </a:lnTo>
                  <a:lnTo>
                    <a:pt x="0" y="34289"/>
                  </a:lnTo>
                  <a:lnTo>
                    <a:pt x="0" y="11429"/>
                  </a:lnTo>
                  <a:close/>
                </a:path>
              </a:pathLst>
            </a:custGeom>
            <a:ln w="25908">
              <a:solidFill>
                <a:srgbClr val="385D89"/>
              </a:solidFill>
            </a:ln>
          </p:spPr>
          <p:txBody>
            <a:bodyPr wrap="square" lIns="0" tIns="0" rIns="0" bIns="0" rtlCol="0"/>
            <a:lstStyle/>
            <a:p/>
          </p:txBody>
        </p:sp>
      </p:grpSp>
      <p:grpSp>
        <p:nvGrpSpPr>
          <p:cNvPr id="6" name="object 6"/>
          <p:cNvGrpSpPr/>
          <p:nvPr/>
        </p:nvGrpSpPr>
        <p:grpSpPr>
          <a:xfrm>
            <a:off x="3035807" y="5398008"/>
            <a:ext cx="483234" cy="71755"/>
            <a:chOff x="3035807" y="5398008"/>
            <a:chExt cx="483234" cy="71755"/>
          </a:xfrm>
        </p:grpSpPr>
        <p:sp>
          <p:nvSpPr>
            <p:cNvPr id="7" name="object 7"/>
            <p:cNvSpPr/>
            <p:nvPr/>
          </p:nvSpPr>
          <p:spPr>
            <a:xfrm>
              <a:off x="3048761" y="5410962"/>
              <a:ext cx="457200" cy="45720"/>
            </a:xfrm>
            <a:custGeom>
              <a:avLst/>
              <a:gdLst/>
              <a:ahLst/>
              <a:cxnLst/>
              <a:rect l="l" t="t" r="r" b="b"/>
              <a:pathLst>
                <a:path w="457200" h="45720">
                  <a:moveTo>
                    <a:pt x="434339" y="0"/>
                  </a:moveTo>
                  <a:lnTo>
                    <a:pt x="434339" y="11429"/>
                  </a:lnTo>
                  <a:lnTo>
                    <a:pt x="0" y="11429"/>
                  </a:lnTo>
                  <a:lnTo>
                    <a:pt x="0" y="34290"/>
                  </a:lnTo>
                  <a:lnTo>
                    <a:pt x="434339" y="34290"/>
                  </a:lnTo>
                  <a:lnTo>
                    <a:pt x="434339" y="45719"/>
                  </a:lnTo>
                  <a:lnTo>
                    <a:pt x="457200" y="22859"/>
                  </a:lnTo>
                  <a:lnTo>
                    <a:pt x="434339" y="0"/>
                  </a:lnTo>
                  <a:close/>
                </a:path>
              </a:pathLst>
            </a:custGeom>
            <a:solidFill>
              <a:srgbClr val="4F81BC"/>
            </a:solidFill>
          </p:spPr>
          <p:txBody>
            <a:bodyPr wrap="square" lIns="0" tIns="0" rIns="0" bIns="0" rtlCol="0"/>
            <a:lstStyle/>
            <a:p/>
          </p:txBody>
        </p:sp>
        <p:sp>
          <p:nvSpPr>
            <p:cNvPr id="8" name="object 8"/>
            <p:cNvSpPr/>
            <p:nvPr/>
          </p:nvSpPr>
          <p:spPr>
            <a:xfrm>
              <a:off x="3048761" y="5410962"/>
              <a:ext cx="457200" cy="45720"/>
            </a:xfrm>
            <a:custGeom>
              <a:avLst/>
              <a:gdLst/>
              <a:ahLst/>
              <a:cxnLst/>
              <a:rect l="l" t="t" r="r" b="b"/>
              <a:pathLst>
                <a:path w="457200" h="45720">
                  <a:moveTo>
                    <a:pt x="0" y="11429"/>
                  </a:moveTo>
                  <a:lnTo>
                    <a:pt x="434339" y="11429"/>
                  </a:lnTo>
                  <a:lnTo>
                    <a:pt x="434339" y="0"/>
                  </a:lnTo>
                  <a:lnTo>
                    <a:pt x="457200" y="22859"/>
                  </a:lnTo>
                  <a:lnTo>
                    <a:pt x="434339" y="45719"/>
                  </a:lnTo>
                  <a:lnTo>
                    <a:pt x="434339" y="34290"/>
                  </a:lnTo>
                  <a:lnTo>
                    <a:pt x="0" y="34290"/>
                  </a:lnTo>
                  <a:lnTo>
                    <a:pt x="0" y="11429"/>
                  </a:lnTo>
                  <a:close/>
                </a:path>
              </a:pathLst>
            </a:custGeom>
            <a:ln w="25908">
              <a:solidFill>
                <a:srgbClr val="385D89"/>
              </a:solidFill>
            </a:ln>
          </p:spPr>
          <p:txBody>
            <a:bodyPr wrap="square" lIns="0" tIns="0" rIns="0" bIns="0" rtlCol="0"/>
            <a:lstStyle/>
            <a:p/>
          </p:txBody>
        </p:sp>
      </p:grpSp>
      <p:grpSp>
        <p:nvGrpSpPr>
          <p:cNvPr id="9" name="object 9"/>
          <p:cNvGrpSpPr/>
          <p:nvPr/>
        </p:nvGrpSpPr>
        <p:grpSpPr>
          <a:xfrm>
            <a:off x="6388608" y="5398008"/>
            <a:ext cx="483234" cy="71755"/>
            <a:chOff x="6388608" y="5398008"/>
            <a:chExt cx="483234" cy="71755"/>
          </a:xfrm>
        </p:grpSpPr>
        <p:sp>
          <p:nvSpPr>
            <p:cNvPr id="10" name="object 10"/>
            <p:cNvSpPr/>
            <p:nvPr/>
          </p:nvSpPr>
          <p:spPr>
            <a:xfrm>
              <a:off x="6401562" y="5410962"/>
              <a:ext cx="457200" cy="45720"/>
            </a:xfrm>
            <a:custGeom>
              <a:avLst/>
              <a:gdLst/>
              <a:ahLst/>
              <a:cxnLst/>
              <a:rect l="l" t="t" r="r" b="b"/>
              <a:pathLst>
                <a:path w="457200" h="45720">
                  <a:moveTo>
                    <a:pt x="434339" y="0"/>
                  </a:moveTo>
                  <a:lnTo>
                    <a:pt x="434339" y="11429"/>
                  </a:lnTo>
                  <a:lnTo>
                    <a:pt x="0" y="11429"/>
                  </a:lnTo>
                  <a:lnTo>
                    <a:pt x="0" y="34290"/>
                  </a:lnTo>
                  <a:lnTo>
                    <a:pt x="434339" y="34290"/>
                  </a:lnTo>
                  <a:lnTo>
                    <a:pt x="434339" y="45719"/>
                  </a:lnTo>
                  <a:lnTo>
                    <a:pt x="457199" y="22859"/>
                  </a:lnTo>
                  <a:lnTo>
                    <a:pt x="434339" y="0"/>
                  </a:lnTo>
                  <a:close/>
                </a:path>
              </a:pathLst>
            </a:custGeom>
            <a:solidFill>
              <a:srgbClr val="4F81BC"/>
            </a:solidFill>
          </p:spPr>
          <p:txBody>
            <a:bodyPr wrap="square" lIns="0" tIns="0" rIns="0" bIns="0" rtlCol="0"/>
            <a:lstStyle/>
            <a:p/>
          </p:txBody>
        </p:sp>
        <p:sp>
          <p:nvSpPr>
            <p:cNvPr id="11" name="object 11"/>
            <p:cNvSpPr/>
            <p:nvPr/>
          </p:nvSpPr>
          <p:spPr>
            <a:xfrm>
              <a:off x="6401562" y="5410962"/>
              <a:ext cx="457200" cy="45720"/>
            </a:xfrm>
            <a:custGeom>
              <a:avLst/>
              <a:gdLst/>
              <a:ahLst/>
              <a:cxnLst/>
              <a:rect l="l" t="t" r="r" b="b"/>
              <a:pathLst>
                <a:path w="457200" h="45720">
                  <a:moveTo>
                    <a:pt x="0" y="11429"/>
                  </a:moveTo>
                  <a:lnTo>
                    <a:pt x="434339" y="11429"/>
                  </a:lnTo>
                  <a:lnTo>
                    <a:pt x="434339" y="0"/>
                  </a:lnTo>
                  <a:lnTo>
                    <a:pt x="457199" y="22859"/>
                  </a:lnTo>
                  <a:lnTo>
                    <a:pt x="434339" y="45719"/>
                  </a:lnTo>
                  <a:lnTo>
                    <a:pt x="434339" y="34290"/>
                  </a:lnTo>
                  <a:lnTo>
                    <a:pt x="0" y="34290"/>
                  </a:lnTo>
                  <a:lnTo>
                    <a:pt x="0" y="11429"/>
                  </a:lnTo>
                  <a:close/>
                </a:path>
              </a:pathLst>
            </a:custGeom>
            <a:ln w="25908">
              <a:solidFill>
                <a:srgbClr val="385D89"/>
              </a:solidFill>
            </a:ln>
          </p:spPr>
          <p:txBody>
            <a:bodyPr wrap="square" lIns="0" tIns="0" rIns="0" bIns="0" rtlCol="0"/>
            <a:lstStyle/>
            <a:p/>
          </p:txBody>
        </p:sp>
      </p:grp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/>
          <p:nvPr/>
        </p:nvSpPr>
        <p:spPr>
          <a:xfrm>
            <a:off x="170179" y="0"/>
            <a:ext cx="8214995" cy="514350"/>
          </a:xfrm>
          <a:prstGeom prst="rect">
            <a:avLst/>
          </a:prstGeom>
        </p:spPr>
        <p:txBody>
          <a:bodyPr wrap="square" lIns="0" tIns="13335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05"/>
              </a:spcBef>
            </a:pPr>
            <a:r>
              <a:rPr dirty="0" sz="3200" spc="-5" b="1" i="1">
                <a:solidFill>
                  <a:srgbClr val="92D050"/>
                </a:solidFill>
                <a:latin typeface="Calibri"/>
                <a:cs typeface="Calibri"/>
              </a:rPr>
              <a:t>6)</a:t>
            </a:r>
            <a:r>
              <a:rPr dirty="0" u="heavy" sz="3200" spc="10" b="1" i="1">
                <a:solidFill>
                  <a:srgbClr val="92D050"/>
                </a:solidFill>
                <a:uFill>
                  <a:solidFill>
                    <a:srgbClr val="92D050"/>
                  </a:solidFill>
                </a:uFill>
                <a:latin typeface="Calibri"/>
                <a:cs typeface="Calibri"/>
              </a:rPr>
              <a:t> </a:t>
            </a:r>
            <a:r>
              <a:rPr dirty="0" u="heavy" sz="3200" spc="-5" b="1" i="1">
                <a:solidFill>
                  <a:srgbClr val="92D050"/>
                </a:solidFill>
                <a:uFill>
                  <a:solidFill>
                    <a:srgbClr val="92D050"/>
                  </a:solidFill>
                </a:uFill>
                <a:latin typeface="Calibri"/>
                <a:cs typeface="Calibri"/>
              </a:rPr>
              <a:t>Formation</a:t>
            </a:r>
            <a:r>
              <a:rPr dirty="0" u="heavy" sz="3200" spc="-45" b="1" i="1">
                <a:solidFill>
                  <a:srgbClr val="92D050"/>
                </a:solidFill>
                <a:uFill>
                  <a:solidFill>
                    <a:srgbClr val="92D050"/>
                  </a:solidFill>
                </a:uFill>
                <a:latin typeface="Calibri"/>
                <a:cs typeface="Calibri"/>
              </a:rPr>
              <a:t> </a:t>
            </a:r>
            <a:r>
              <a:rPr dirty="0" u="heavy" sz="3200" b="1" i="1">
                <a:solidFill>
                  <a:srgbClr val="92D050"/>
                </a:solidFill>
                <a:uFill>
                  <a:solidFill>
                    <a:srgbClr val="92D050"/>
                  </a:solidFill>
                </a:uFill>
                <a:latin typeface="Calibri"/>
                <a:cs typeface="Calibri"/>
              </a:rPr>
              <a:t>of</a:t>
            </a:r>
            <a:r>
              <a:rPr dirty="0" u="heavy" sz="3200" spc="-10" b="1" i="1">
                <a:solidFill>
                  <a:srgbClr val="92D050"/>
                </a:solidFill>
                <a:uFill>
                  <a:solidFill>
                    <a:srgbClr val="92D050"/>
                  </a:solidFill>
                </a:uFill>
                <a:latin typeface="Calibri"/>
                <a:cs typeface="Calibri"/>
              </a:rPr>
              <a:t> </a:t>
            </a:r>
            <a:r>
              <a:rPr dirty="0" u="heavy" sz="3200" b="1" i="1">
                <a:solidFill>
                  <a:srgbClr val="92D050"/>
                </a:solidFill>
                <a:uFill>
                  <a:solidFill>
                    <a:srgbClr val="92D050"/>
                  </a:solidFill>
                </a:uFill>
                <a:latin typeface="Calibri"/>
                <a:cs typeface="Calibri"/>
              </a:rPr>
              <a:t>phosphoenol</a:t>
            </a:r>
            <a:r>
              <a:rPr dirty="0" u="heavy" sz="3200" spc="-35" b="1" i="1">
                <a:solidFill>
                  <a:srgbClr val="92D050"/>
                </a:solidFill>
                <a:uFill>
                  <a:solidFill>
                    <a:srgbClr val="92D050"/>
                  </a:solidFill>
                </a:uFill>
                <a:latin typeface="Calibri"/>
                <a:cs typeface="Calibri"/>
              </a:rPr>
              <a:t> </a:t>
            </a:r>
            <a:r>
              <a:rPr dirty="0" u="heavy" sz="3200" spc="-5" b="1" i="1">
                <a:solidFill>
                  <a:srgbClr val="92D050"/>
                </a:solidFill>
                <a:uFill>
                  <a:solidFill>
                    <a:srgbClr val="92D050"/>
                  </a:solidFill>
                </a:uFill>
                <a:latin typeface="Calibri"/>
                <a:cs typeface="Calibri"/>
              </a:rPr>
              <a:t>pyruvic</a:t>
            </a:r>
            <a:r>
              <a:rPr dirty="0" u="heavy" sz="3200" spc="-45" b="1" i="1">
                <a:solidFill>
                  <a:srgbClr val="92D050"/>
                </a:solidFill>
                <a:uFill>
                  <a:solidFill>
                    <a:srgbClr val="92D050"/>
                  </a:solidFill>
                </a:uFill>
                <a:latin typeface="Calibri"/>
                <a:cs typeface="Calibri"/>
              </a:rPr>
              <a:t> </a:t>
            </a:r>
            <a:r>
              <a:rPr dirty="0" u="heavy" sz="3200" b="1" i="1">
                <a:solidFill>
                  <a:srgbClr val="92D050"/>
                </a:solidFill>
                <a:uFill>
                  <a:solidFill>
                    <a:srgbClr val="92D050"/>
                  </a:solidFill>
                </a:uFill>
                <a:latin typeface="Calibri"/>
                <a:cs typeface="Calibri"/>
              </a:rPr>
              <a:t>acid</a:t>
            </a:r>
            <a:r>
              <a:rPr dirty="0" u="heavy" sz="3200" spc="-20" b="1" i="1">
                <a:solidFill>
                  <a:srgbClr val="92D050"/>
                </a:solidFill>
                <a:uFill>
                  <a:solidFill>
                    <a:srgbClr val="92D050"/>
                  </a:solidFill>
                </a:uFill>
                <a:latin typeface="Calibri"/>
                <a:cs typeface="Calibri"/>
              </a:rPr>
              <a:t> </a:t>
            </a:r>
            <a:r>
              <a:rPr dirty="0" u="heavy" sz="3200" b="1" i="1">
                <a:solidFill>
                  <a:srgbClr val="92D050"/>
                </a:solidFill>
                <a:uFill>
                  <a:solidFill>
                    <a:srgbClr val="92D050"/>
                  </a:solidFill>
                </a:uFill>
                <a:latin typeface="Calibri"/>
                <a:cs typeface="Calibri"/>
              </a:rPr>
              <a:t>(PEP):-</a:t>
            </a:r>
            <a:endParaRPr sz="3200">
              <a:latin typeface="Calibri"/>
              <a:cs typeface="Calibri"/>
            </a:endParaRPr>
          </a:p>
        </p:txBody>
      </p:sp>
      <p:sp>
        <p:nvSpPr>
          <p:cNvPr id="3" name="object 3"/>
          <p:cNvSpPr txBox="1"/>
          <p:nvPr/>
        </p:nvSpPr>
        <p:spPr>
          <a:xfrm>
            <a:off x="421640" y="933957"/>
            <a:ext cx="2742565" cy="513715"/>
          </a:xfrm>
          <a:prstGeom prst="rect">
            <a:avLst/>
          </a:prstGeom>
        </p:spPr>
        <p:txBody>
          <a:bodyPr wrap="square" lIns="0" tIns="13335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05"/>
              </a:spcBef>
            </a:pPr>
            <a:r>
              <a:rPr dirty="0" sz="3200" spc="-10" b="1" i="1">
                <a:latin typeface="Calibri"/>
                <a:cs typeface="Calibri"/>
              </a:rPr>
              <a:t>decarboxylation</a:t>
            </a:r>
            <a:endParaRPr sz="3200">
              <a:latin typeface="Calibri"/>
              <a:cs typeface="Calibri"/>
            </a:endParaRPr>
          </a:p>
        </p:txBody>
      </p:sp>
      <p:sp>
        <p:nvSpPr>
          <p:cNvPr id="4" name="object 4"/>
          <p:cNvSpPr txBox="1"/>
          <p:nvPr/>
        </p:nvSpPr>
        <p:spPr>
          <a:xfrm>
            <a:off x="446023" y="495045"/>
            <a:ext cx="5951220" cy="953135"/>
          </a:xfrm>
          <a:prstGeom prst="rect">
            <a:avLst/>
          </a:prstGeom>
        </p:spPr>
        <p:txBody>
          <a:bodyPr wrap="square" lIns="0" tIns="13335" rIns="0" bIns="0" rtlCol="0" vert="horz">
            <a:spAutoFit/>
          </a:bodyPr>
          <a:lstStyle/>
          <a:p>
            <a:pPr marL="12700">
              <a:lnSpc>
                <a:spcPts val="3650"/>
              </a:lnSpc>
              <a:spcBef>
                <a:spcPts val="105"/>
              </a:spcBef>
              <a:tabLst>
                <a:tab pos="547370" algn="l"/>
                <a:tab pos="1513840" algn="l"/>
                <a:tab pos="3143250" algn="l"/>
                <a:tab pos="4248150" algn="l"/>
              </a:tabLst>
            </a:pPr>
            <a:r>
              <a:rPr dirty="0" sz="3200" b="1" i="1">
                <a:latin typeface="Calibri"/>
                <a:cs typeface="Calibri"/>
              </a:rPr>
              <a:t>-	</a:t>
            </a:r>
            <a:r>
              <a:rPr dirty="0" sz="3200" spc="5" b="1" i="1">
                <a:latin typeface="Calibri"/>
                <a:cs typeface="Calibri"/>
              </a:rPr>
              <a:t>the	</a:t>
            </a:r>
            <a:r>
              <a:rPr dirty="0" sz="3200" spc="-10" b="1" i="1">
                <a:latin typeface="Calibri"/>
                <a:cs typeface="Calibri"/>
              </a:rPr>
              <a:t>pyruvic	</a:t>
            </a:r>
            <a:r>
              <a:rPr dirty="0" sz="3200" b="1" i="1">
                <a:latin typeface="Calibri"/>
                <a:cs typeface="Calibri"/>
              </a:rPr>
              <a:t>acid	</a:t>
            </a:r>
            <a:r>
              <a:rPr dirty="0" sz="3200" spc="-5" b="1" i="1">
                <a:latin typeface="Calibri"/>
                <a:cs typeface="Calibri"/>
              </a:rPr>
              <a:t>produced</a:t>
            </a:r>
            <a:endParaRPr sz="3200">
              <a:latin typeface="Calibri"/>
              <a:cs typeface="Calibri"/>
            </a:endParaRPr>
          </a:p>
          <a:p>
            <a:pPr marL="3353435">
              <a:lnSpc>
                <a:spcPts val="3650"/>
              </a:lnSpc>
              <a:tabLst>
                <a:tab pos="3937000" algn="l"/>
              </a:tabLst>
            </a:pPr>
            <a:r>
              <a:rPr dirty="0" sz="3200" b="1" i="1">
                <a:latin typeface="Calibri"/>
                <a:cs typeface="Calibri"/>
              </a:rPr>
              <a:t>is	</a:t>
            </a:r>
            <a:r>
              <a:rPr dirty="0" sz="3200" spc="-5" b="1" i="1">
                <a:latin typeface="Calibri"/>
                <a:cs typeface="Calibri"/>
              </a:rPr>
              <a:t>transported</a:t>
            </a:r>
            <a:endParaRPr sz="3200">
              <a:latin typeface="Calibri"/>
              <a:cs typeface="Calibri"/>
            </a:endParaRPr>
          </a:p>
        </p:txBody>
      </p:sp>
      <p:sp>
        <p:nvSpPr>
          <p:cNvPr id="5" name="object 5"/>
          <p:cNvSpPr txBox="1"/>
          <p:nvPr/>
        </p:nvSpPr>
        <p:spPr>
          <a:xfrm>
            <a:off x="421640" y="1372870"/>
            <a:ext cx="2734310" cy="513715"/>
          </a:xfrm>
          <a:prstGeom prst="rect">
            <a:avLst/>
          </a:prstGeom>
        </p:spPr>
        <p:txBody>
          <a:bodyPr wrap="square" lIns="0" tIns="13335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05"/>
              </a:spcBef>
              <a:tabLst>
                <a:tab pos="1997075" algn="l"/>
              </a:tabLst>
            </a:pPr>
            <a:r>
              <a:rPr dirty="0" sz="3200" b="1" i="1">
                <a:latin typeface="Calibri"/>
                <a:cs typeface="Calibri"/>
              </a:rPr>
              <a:t>mesop</a:t>
            </a:r>
            <a:r>
              <a:rPr dirty="0" sz="3200" spc="-55" b="1" i="1">
                <a:latin typeface="Calibri"/>
                <a:cs typeface="Calibri"/>
              </a:rPr>
              <a:t>h</a:t>
            </a:r>
            <a:r>
              <a:rPr dirty="0" sz="3200" spc="-5" b="1" i="1">
                <a:latin typeface="Calibri"/>
                <a:cs typeface="Calibri"/>
              </a:rPr>
              <a:t>yl</a:t>
            </a:r>
            <a:r>
              <a:rPr dirty="0" sz="3200" b="1" i="1">
                <a:latin typeface="Calibri"/>
                <a:cs typeface="Calibri"/>
              </a:rPr>
              <a:t>l</a:t>
            </a:r>
            <a:r>
              <a:rPr dirty="0" sz="3200" b="1" i="1">
                <a:latin typeface="Calibri"/>
                <a:cs typeface="Calibri"/>
              </a:rPr>
              <a:t>	</a:t>
            </a:r>
            <a:r>
              <a:rPr dirty="0" sz="3200" spc="-25" b="1" i="1">
                <a:latin typeface="Calibri"/>
                <a:cs typeface="Calibri"/>
              </a:rPr>
              <a:t>c</a:t>
            </a:r>
            <a:r>
              <a:rPr dirty="0" sz="3200" spc="-5" b="1" i="1">
                <a:latin typeface="Calibri"/>
                <a:cs typeface="Calibri"/>
              </a:rPr>
              <a:t>ells</a:t>
            </a:r>
            <a:endParaRPr sz="3200">
              <a:latin typeface="Calibri"/>
              <a:cs typeface="Calibri"/>
            </a:endParaRPr>
          </a:p>
        </p:txBody>
      </p:sp>
      <p:sp>
        <p:nvSpPr>
          <p:cNvPr id="6" name="object 6"/>
          <p:cNvSpPr txBox="1"/>
          <p:nvPr/>
        </p:nvSpPr>
        <p:spPr>
          <a:xfrm>
            <a:off x="3400171" y="1372870"/>
            <a:ext cx="5045710" cy="513715"/>
          </a:xfrm>
          <a:prstGeom prst="rect">
            <a:avLst/>
          </a:prstGeom>
        </p:spPr>
        <p:txBody>
          <a:bodyPr wrap="square" lIns="0" tIns="13335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05"/>
              </a:spcBef>
              <a:tabLst>
                <a:tab pos="1341120" algn="l"/>
                <a:tab pos="1870075" algn="l"/>
                <a:tab pos="2380615" algn="l"/>
              </a:tabLst>
            </a:pPr>
            <a:r>
              <a:rPr dirty="0" sz="3200" spc="-5" b="1" i="1">
                <a:latin typeface="Calibri"/>
                <a:cs typeface="Calibri"/>
              </a:rPr>
              <a:t>where	</a:t>
            </a:r>
            <a:r>
              <a:rPr dirty="0" sz="3200" b="1" i="1">
                <a:latin typeface="Calibri"/>
                <a:cs typeface="Calibri"/>
              </a:rPr>
              <a:t>is	it	</a:t>
            </a:r>
            <a:r>
              <a:rPr dirty="0" sz="3200" spc="-5" b="1" i="1">
                <a:latin typeface="Calibri"/>
                <a:cs typeface="Calibri"/>
              </a:rPr>
              <a:t>phosphorylated</a:t>
            </a:r>
            <a:endParaRPr sz="3200">
              <a:latin typeface="Calibri"/>
              <a:cs typeface="Calibri"/>
            </a:endParaRPr>
          </a:p>
        </p:txBody>
      </p:sp>
      <p:sp>
        <p:nvSpPr>
          <p:cNvPr id="7" name="object 7"/>
          <p:cNvSpPr txBox="1"/>
          <p:nvPr/>
        </p:nvSpPr>
        <p:spPr>
          <a:xfrm>
            <a:off x="6672453" y="495045"/>
            <a:ext cx="2393950" cy="1391920"/>
          </a:xfrm>
          <a:prstGeom prst="rect">
            <a:avLst/>
          </a:prstGeom>
        </p:spPr>
        <p:txBody>
          <a:bodyPr wrap="square" lIns="0" tIns="67945" rIns="0" bIns="0" rtlCol="0" vert="horz">
            <a:spAutoFit/>
          </a:bodyPr>
          <a:lstStyle/>
          <a:p>
            <a:pPr algn="r" marL="32384" marR="5080" indent="-20320">
              <a:lnSpc>
                <a:spcPts val="3460"/>
              </a:lnSpc>
              <a:spcBef>
                <a:spcPts val="535"/>
              </a:spcBef>
              <a:tabLst>
                <a:tab pos="824865" algn="l"/>
                <a:tab pos="1148080" algn="l"/>
                <a:tab pos="1823085" algn="l"/>
              </a:tabLst>
            </a:pPr>
            <a:r>
              <a:rPr dirty="0" sz="3200" spc="-25" b="1" i="1">
                <a:latin typeface="Calibri"/>
                <a:cs typeface="Calibri"/>
              </a:rPr>
              <a:t>b</a:t>
            </a:r>
            <a:r>
              <a:rPr dirty="0" sz="3200" b="1" i="1">
                <a:latin typeface="Calibri"/>
                <a:cs typeface="Calibri"/>
              </a:rPr>
              <a:t>y</a:t>
            </a:r>
            <a:r>
              <a:rPr dirty="0" sz="3200" b="1" i="1">
                <a:latin typeface="Calibri"/>
                <a:cs typeface="Calibri"/>
              </a:rPr>
              <a:t>	</a:t>
            </a:r>
            <a:r>
              <a:rPr dirty="0" sz="3200" spc="-70" b="1" i="1">
                <a:latin typeface="Calibri"/>
                <a:cs typeface="Calibri"/>
              </a:rPr>
              <a:t>o</a:t>
            </a:r>
            <a:r>
              <a:rPr dirty="0" sz="3200" spc="-5" b="1" i="1">
                <a:latin typeface="Calibri"/>
                <a:cs typeface="Calibri"/>
              </a:rPr>
              <a:t>xid</a:t>
            </a:r>
            <a:r>
              <a:rPr dirty="0" sz="3200" b="1" i="1">
                <a:latin typeface="Calibri"/>
                <a:cs typeface="Calibri"/>
              </a:rPr>
              <a:t>ative  back</a:t>
            </a:r>
            <a:r>
              <a:rPr dirty="0" sz="3200" b="1" i="1">
                <a:latin typeface="Calibri"/>
                <a:cs typeface="Calibri"/>
              </a:rPr>
              <a:t>	</a:t>
            </a:r>
            <a:r>
              <a:rPr dirty="0" sz="3200" spc="-35" b="1" i="1">
                <a:latin typeface="Calibri"/>
                <a:cs typeface="Calibri"/>
              </a:rPr>
              <a:t>t</a:t>
            </a:r>
            <a:r>
              <a:rPr dirty="0" sz="3200" b="1" i="1">
                <a:latin typeface="Calibri"/>
                <a:cs typeface="Calibri"/>
              </a:rPr>
              <a:t>o</a:t>
            </a:r>
            <a:r>
              <a:rPr dirty="0" sz="3200" b="1" i="1">
                <a:latin typeface="Calibri"/>
                <a:cs typeface="Calibri"/>
              </a:rPr>
              <a:t>	</a:t>
            </a:r>
            <a:r>
              <a:rPr dirty="0" sz="3200" spc="5" b="1" i="1">
                <a:latin typeface="Calibri"/>
                <a:cs typeface="Calibri"/>
              </a:rPr>
              <a:t>the</a:t>
            </a:r>
            <a:endParaRPr sz="3200">
              <a:latin typeface="Calibri"/>
              <a:cs typeface="Calibri"/>
            </a:endParaRPr>
          </a:p>
          <a:p>
            <a:pPr algn="r" marR="8890">
              <a:lnSpc>
                <a:spcPts val="3400"/>
              </a:lnSpc>
            </a:pPr>
            <a:r>
              <a:rPr dirty="0" sz="3200" spc="-35" b="1" i="1">
                <a:latin typeface="Calibri"/>
                <a:cs typeface="Calibri"/>
              </a:rPr>
              <a:t>to</a:t>
            </a:r>
            <a:endParaRPr sz="3200">
              <a:latin typeface="Calibri"/>
              <a:cs typeface="Calibri"/>
            </a:endParaRPr>
          </a:p>
        </p:txBody>
      </p:sp>
      <p:sp>
        <p:nvSpPr>
          <p:cNvPr id="8" name="object 8"/>
          <p:cNvSpPr txBox="1"/>
          <p:nvPr/>
        </p:nvSpPr>
        <p:spPr>
          <a:xfrm>
            <a:off x="421640" y="1811477"/>
            <a:ext cx="8646160" cy="2270760"/>
          </a:xfrm>
          <a:prstGeom prst="rect">
            <a:avLst/>
          </a:prstGeom>
        </p:spPr>
        <p:txBody>
          <a:bodyPr wrap="square" lIns="0" tIns="62230" rIns="0" bIns="0" rtlCol="0" vert="horz">
            <a:spAutoFit/>
          </a:bodyPr>
          <a:lstStyle/>
          <a:p>
            <a:pPr algn="just" marL="12700" marR="5080">
              <a:lnSpc>
                <a:spcPct val="90000"/>
              </a:lnSpc>
              <a:spcBef>
                <a:spcPts val="490"/>
              </a:spcBef>
            </a:pPr>
            <a:r>
              <a:rPr dirty="0" sz="3200" spc="-5" b="1" i="1">
                <a:latin typeface="Calibri"/>
                <a:cs typeface="Calibri"/>
              </a:rPr>
              <a:t>phosphoenol</a:t>
            </a:r>
            <a:r>
              <a:rPr dirty="0" sz="3200" b="1" i="1">
                <a:latin typeface="Calibri"/>
                <a:cs typeface="Calibri"/>
              </a:rPr>
              <a:t> </a:t>
            </a:r>
            <a:r>
              <a:rPr dirty="0" sz="3200" spc="-10" b="1" i="1">
                <a:latin typeface="Calibri"/>
                <a:cs typeface="Calibri"/>
              </a:rPr>
              <a:t>pyruvic</a:t>
            </a:r>
            <a:r>
              <a:rPr dirty="0" sz="3200" spc="-5" b="1" i="1">
                <a:latin typeface="Calibri"/>
                <a:cs typeface="Calibri"/>
              </a:rPr>
              <a:t> acid</a:t>
            </a:r>
            <a:r>
              <a:rPr dirty="0" sz="3200" b="1" i="1">
                <a:latin typeface="Calibri"/>
                <a:cs typeface="Calibri"/>
              </a:rPr>
              <a:t> in</a:t>
            </a:r>
            <a:r>
              <a:rPr dirty="0" sz="3200" spc="5" b="1" i="1">
                <a:latin typeface="Calibri"/>
                <a:cs typeface="Calibri"/>
              </a:rPr>
              <a:t> </a:t>
            </a:r>
            <a:r>
              <a:rPr dirty="0" sz="3200" spc="-5" b="1" i="1">
                <a:latin typeface="Calibri"/>
                <a:cs typeface="Calibri"/>
              </a:rPr>
              <a:t>presence</a:t>
            </a:r>
            <a:r>
              <a:rPr dirty="0" sz="3200" b="1" i="1">
                <a:latin typeface="Calibri"/>
                <a:cs typeface="Calibri"/>
              </a:rPr>
              <a:t> of</a:t>
            </a:r>
            <a:r>
              <a:rPr dirty="0" sz="3200" spc="5" b="1" i="1">
                <a:latin typeface="Calibri"/>
                <a:cs typeface="Calibri"/>
              </a:rPr>
              <a:t> </a:t>
            </a:r>
            <a:r>
              <a:rPr dirty="0" sz="3200" spc="-5" b="1" i="1">
                <a:latin typeface="Calibri"/>
                <a:cs typeface="Calibri"/>
              </a:rPr>
              <a:t>enzyme </a:t>
            </a:r>
            <a:r>
              <a:rPr dirty="0" sz="3200" spc="-715" b="1" i="1">
                <a:latin typeface="Calibri"/>
                <a:cs typeface="Calibri"/>
              </a:rPr>
              <a:t> </a:t>
            </a:r>
            <a:r>
              <a:rPr dirty="0" sz="3200" spc="-10" b="1" i="1">
                <a:solidFill>
                  <a:srgbClr val="C00000"/>
                </a:solidFill>
                <a:latin typeface="Calibri"/>
                <a:cs typeface="Calibri"/>
              </a:rPr>
              <a:t>pyruvate</a:t>
            </a:r>
            <a:r>
              <a:rPr dirty="0" sz="3200" spc="-5" b="1" i="1">
                <a:solidFill>
                  <a:srgbClr val="C00000"/>
                </a:solidFill>
                <a:latin typeface="Calibri"/>
                <a:cs typeface="Calibri"/>
              </a:rPr>
              <a:t> phosphate</a:t>
            </a:r>
            <a:r>
              <a:rPr dirty="0" sz="3200" b="1" i="1">
                <a:solidFill>
                  <a:srgbClr val="C00000"/>
                </a:solidFill>
                <a:latin typeface="Calibri"/>
                <a:cs typeface="Calibri"/>
              </a:rPr>
              <a:t> </a:t>
            </a:r>
            <a:r>
              <a:rPr dirty="0" sz="3200" spc="-5" b="1" i="1">
                <a:solidFill>
                  <a:srgbClr val="C00000"/>
                </a:solidFill>
                <a:latin typeface="Calibri"/>
                <a:cs typeface="Calibri"/>
              </a:rPr>
              <a:t>dikinase</a:t>
            </a:r>
            <a:r>
              <a:rPr dirty="0" sz="3200" spc="-5" b="1" i="1">
                <a:latin typeface="Calibri"/>
                <a:cs typeface="Calibri"/>
              </a:rPr>
              <a:t>.</a:t>
            </a:r>
            <a:r>
              <a:rPr dirty="0" sz="3200" b="1" i="1">
                <a:latin typeface="Calibri"/>
                <a:cs typeface="Calibri"/>
              </a:rPr>
              <a:t> </a:t>
            </a:r>
            <a:r>
              <a:rPr dirty="0" sz="3200" spc="-5" b="1" i="1">
                <a:latin typeface="Calibri"/>
                <a:cs typeface="Calibri"/>
              </a:rPr>
              <a:t>This</a:t>
            </a:r>
            <a:r>
              <a:rPr dirty="0" sz="3200" b="1" i="1">
                <a:latin typeface="Calibri"/>
                <a:cs typeface="Calibri"/>
              </a:rPr>
              <a:t> </a:t>
            </a:r>
            <a:r>
              <a:rPr dirty="0" sz="3200" spc="-5" b="1" i="1">
                <a:latin typeface="Calibri"/>
                <a:cs typeface="Calibri"/>
              </a:rPr>
              <a:t>enzyme</a:t>
            </a:r>
            <a:r>
              <a:rPr dirty="0" sz="3200" b="1" i="1">
                <a:latin typeface="Calibri"/>
                <a:cs typeface="Calibri"/>
              </a:rPr>
              <a:t> </a:t>
            </a:r>
            <a:r>
              <a:rPr dirty="0" sz="3200" spc="5" b="1" i="1">
                <a:latin typeface="Calibri"/>
                <a:cs typeface="Calibri"/>
              </a:rPr>
              <a:t>is </a:t>
            </a:r>
            <a:r>
              <a:rPr dirty="0" sz="3200" spc="10" b="1" i="1">
                <a:latin typeface="Calibri"/>
                <a:cs typeface="Calibri"/>
              </a:rPr>
              <a:t> </a:t>
            </a:r>
            <a:r>
              <a:rPr dirty="0" sz="3200" spc="-5" b="1" i="1">
                <a:latin typeface="Calibri"/>
                <a:cs typeface="Calibri"/>
              </a:rPr>
              <a:t>unusual</a:t>
            </a:r>
            <a:r>
              <a:rPr dirty="0" sz="3200" b="1" i="1">
                <a:latin typeface="Calibri"/>
                <a:cs typeface="Calibri"/>
              </a:rPr>
              <a:t> </a:t>
            </a:r>
            <a:r>
              <a:rPr dirty="0" sz="3200" spc="-5" b="1" i="1">
                <a:latin typeface="Calibri"/>
                <a:cs typeface="Calibri"/>
              </a:rPr>
              <a:t>because</a:t>
            </a:r>
            <a:r>
              <a:rPr dirty="0" sz="3200" b="1" i="1">
                <a:latin typeface="Calibri"/>
                <a:cs typeface="Calibri"/>
              </a:rPr>
              <a:t> it</a:t>
            </a:r>
            <a:r>
              <a:rPr dirty="0" sz="3200" spc="5" b="1" i="1">
                <a:latin typeface="Calibri"/>
                <a:cs typeface="Calibri"/>
              </a:rPr>
              <a:t> </a:t>
            </a:r>
            <a:r>
              <a:rPr dirty="0" sz="3200" spc="-5" b="1" i="1">
                <a:latin typeface="Calibri"/>
                <a:cs typeface="Calibri"/>
              </a:rPr>
              <a:t>splits</a:t>
            </a:r>
            <a:r>
              <a:rPr dirty="0" sz="3200" b="1" i="1">
                <a:latin typeface="Calibri"/>
                <a:cs typeface="Calibri"/>
              </a:rPr>
              <a:t> one</a:t>
            </a:r>
            <a:r>
              <a:rPr dirty="0" sz="3200" spc="5" b="1" i="1">
                <a:latin typeface="Calibri"/>
                <a:cs typeface="Calibri"/>
              </a:rPr>
              <a:t> </a:t>
            </a:r>
            <a:r>
              <a:rPr dirty="0" sz="3200" b="1" i="1">
                <a:latin typeface="Calibri"/>
                <a:cs typeface="Calibri"/>
              </a:rPr>
              <a:t>molecule</a:t>
            </a:r>
            <a:r>
              <a:rPr dirty="0" sz="3200" spc="5" b="1" i="1">
                <a:latin typeface="Calibri"/>
                <a:cs typeface="Calibri"/>
              </a:rPr>
              <a:t> </a:t>
            </a:r>
            <a:r>
              <a:rPr dirty="0" sz="3200" b="1" i="1">
                <a:latin typeface="Calibri"/>
                <a:cs typeface="Calibri"/>
              </a:rPr>
              <a:t>of</a:t>
            </a:r>
            <a:r>
              <a:rPr dirty="0" sz="3200" spc="5" b="1" i="1">
                <a:latin typeface="Calibri"/>
                <a:cs typeface="Calibri"/>
              </a:rPr>
              <a:t> </a:t>
            </a:r>
            <a:r>
              <a:rPr dirty="0" sz="3200" spc="-145" b="1" i="1">
                <a:latin typeface="Calibri"/>
                <a:cs typeface="Calibri"/>
              </a:rPr>
              <a:t>ATP, </a:t>
            </a:r>
            <a:r>
              <a:rPr dirty="0" sz="3200" spc="-140" b="1" i="1">
                <a:latin typeface="Calibri"/>
                <a:cs typeface="Calibri"/>
              </a:rPr>
              <a:t> </a:t>
            </a:r>
            <a:r>
              <a:rPr dirty="0" sz="3200" spc="-10" b="1" i="1">
                <a:latin typeface="Calibri"/>
                <a:cs typeface="Calibri"/>
              </a:rPr>
              <a:t>(synthesized </a:t>
            </a:r>
            <a:r>
              <a:rPr dirty="0" sz="3200" b="1" i="1">
                <a:latin typeface="Calibri"/>
                <a:cs typeface="Calibri"/>
              </a:rPr>
              <a:t>in </a:t>
            </a:r>
            <a:r>
              <a:rPr dirty="0" sz="3200" spc="-10" b="1" i="1">
                <a:latin typeface="Calibri"/>
                <a:cs typeface="Calibri"/>
              </a:rPr>
              <a:t>photosynthetic light </a:t>
            </a:r>
            <a:r>
              <a:rPr dirty="0" sz="3200" spc="-5" b="1" i="1">
                <a:latin typeface="Calibri"/>
                <a:cs typeface="Calibri"/>
              </a:rPr>
              <a:t>reaction), </a:t>
            </a:r>
            <a:r>
              <a:rPr dirty="0" sz="3200" spc="-15" b="1" i="1">
                <a:latin typeface="Calibri"/>
                <a:cs typeface="Calibri"/>
              </a:rPr>
              <a:t>into </a:t>
            </a:r>
            <a:r>
              <a:rPr dirty="0" sz="3200" spc="-10" b="1" i="1">
                <a:latin typeface="Calibri"/>
                <a:cs typeface="Calibri"/>
              </a:rPr>
              <a:t> </a:t>
            </a:r>
            <a:r>
              <a:rPr dirty="0" sz="3200" b="1" i="1">
                <a:latin typeface="Calibri"/>
                <a:cs typeface="Calibri"/>
              </a:rPr>
              <a:t>AMP</a:t>
            </a:r>
            <a:r>
              <a:rPr dirty="0" sz="3200" spc="-10" b="1" i="1">
                <a:latin typeface="Calibri"/>
                <a:cs typeface="Calibri"/>
              </a:rPr>
              <a:t> </a:t>
            </a:r>
            <a:r>
              <a:rPr dirty="0" sz="3200" b="1" i="1">
                <a:latin typeface="Calibri"/>
                <a:cs typeface="Calibri"/>
              </a:rPr>
              <a:t>and</a:t>
            </a:r>
            <a:r>
              <a:rPr dirty="0" sz="3200" spc="-15" b="1" i="1">
                <a:latin typeface="Calibri"/>
                <a:cs typeface="Calibri"/>
              </a:rPr>
              <a:t> </a:t>
            </a:r>
            <a:r>
              <a:rPr dirty="0" sz="3200" b="1" i="1">
                <a:latin typeface="Calibri"/>
                <a:cs typeface="Calibri"/>
              </a:rPr>
              <a:t>Ppi.</a:t>
            </a:r>
            <a:endParaRPr sz="3200">
              <a:latin typeface="Calibri"/>
              <a:cs typeface="Calibri"/>
            </a:endParaRPr>
          </a:p>
        </p:txBody>
      </p:sp>
      <p:pic>
        <p:nvPicPr>
          <p:cNvPr id="9" name="object 9"/>
          <p:cNvPicPr/>
          <p:nvPr/>
        </p:nvPicPr>
        <p:blipFill>
          <a:blip r:embed="rId2" cstate="print"/>
          <a:stretch>
            <a:fillRect/>
          </a:stretch>
        </p:blipFill>
        <p:spPr>
          <a:xfrm>
            <a:off x="0" y="4114799"/>
            <a:ext cx="9144000" cy="2743199"/>
          </a:xfrm>
          <a:prstGeom prst="rect">
            <a:avLst/>
          </a:prstGeom>
        </p:spPr>
      </p:pic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>
            <a:spLocks noGrp="1"/>
          </p:cNvSpPr>
          <p:nvPr>
            <p:ph type="title"/>
          </p:nvPr>
        </p:nvSpPr>
        <p:spPr>
          <a:xfrm>
            <a:off x="1445133" y="34239"/>
            <a:ext cx="6405245" cy="697230"/>
          </a:xfrm>
          <a:prstGeom prst="rect"/>
        </p:spPr>
        <p:txBody>
          <a:bodyPr wrap="square" lIns="0" tIns="13335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05"/>
              </a:spcBef>
            </a:pPr>
            <a:r>
              <a:rPr dirty="0" spc="-35" i="1">
                <a:latin typeface="Calibri"/>
                <a:cs typeface="Calibri"/>
              </a:rPr>
              <a:t>SIGNIFICATION</a:t>
            </a:r>
            <a:r>
              <a:rPr dirty="0" spc="-5" i="1">
                <a:latin typeface="Calibri"/>
                <a:cs typeface="Calibri"/>
              </a:rPr>
              <a:t> </a:t>
            </a:r>
            <a:r>
              <a:rPr dirty="0" spc="-10" i="1">
                <a:latin typeface="Calibri"/>
                <a:cs typeface="Calibri"/>
              </a:rPr>
              <a:t>OF</a:t>
            </a:r>
            <a:r>
              <a:rPr dirty="0" i="1">
                <a:latin typeface="Calibri"/>
                <a:cs typeface="Calibri"/>
              </a:rPr>
              <a:t> C4 </a:t>
            </a:r>
            <a:r>
              <a:rPr dirty="0" spc="-35" i="1">
                <a:latin typeface="Calibri"/>
                <a:cs typeface="Calibri"/>
              </a:rPr>
              <a:t>CYCLE</a:t>
            </a:r>
          </a:p>
        </p:txBody>
      </p:sp>
      <p:sp>
        <p:nvSpPr>
          <p:cNvPr id="3" name="object 3"/>
          <p:cNvSpPr txBox="1"/>
          <p:nvPr/>
        </p:nvSpPr>
        <p:spPr>
          <a:xfrm>
            <a:off x="78739" y="997965"/>
            <a:ext cx="9064625" cy="4709160"/>
          </a:xfrm>
          <a:prstGeom prst="rect">
            <a:avLst/>
          </a:prstGeom>
        </p:spPr>
        <p:txBody>
          <a:bodyPr wrap="square" lIns="0" tIns="13335" rIns="0" bIns="0" rtlCol="0" vert="horz">
            <a:spAutoFit/>
          </a:bodyPr>
          <a:lstStyle/>
          <a:p>
            <a:pPr algn="just" marL="355600" marR="5080" indent="-342900">
              <a:lnSpc>
                <a:spcPct val="100000"/>
              </a:lnSpc>
              <a:spcBef>
                <a:spcPts val="105"/>
              </a:spcBef>
              <a:buFont typeface="Arial MT"/>
              <a:buChar char="•"/>
              <a:tabLst>
                <a:tab pos="355600" algn="l"/>
              </a:tabLst>
            </a:pPr>
            <a:r>
              <a:rPr dirty="0" sz="3200" spc="-5" b="1" i="1">
                <a:latin typeface="Calibri"/>
                <a:cs typeface="Calibri"/>
              </a:rPr>
              <a:t>In C4 plants </a:t>
            </a:r>
            <a:r>
              <a:rPr dirty="0" sz="3200" b="1" i="1">
                <a:latin typeface="Calibri"/>
                <a:cs typeface="Calibri"/>
              </a:rPr>
              <a:t>, it increase </a:t>
            </a:r>
            <a:r>
              <a:rPr dirty="0" sz="3200" spc="5" b="1" i="1">
                <a:latin typeface="Calibri"/>
                <a:cs typeface="Calibri"/>
              </a:rPr>
              <a:t>the </a:t>
            </a:r>
            <a:r>
              <a:rPr dirty="0" sz="3200" spc="-10" b="1" i="1">
                <a:latin typeface="Calibri"/>
                <a:cs typeface="Calibri"/>
              </a:rPr>
              <a:t>photosynthetic </a:t>
            </a:r>
            <a:r>
              <a:rPr dirty="0" sz="3200" spc="-5" b="1" i="1">
                <a:latin typeface="Calibri"/>
                <a:cs typeface="Calibri"/>
              </a:rPr>
              <a:t>yield </a:t>
            </a:r>
            <a:r>
              <a:rPr dirty="0" sz="3200" b="1" i="1">
                <a:latin typeface="Calibri"/>
                <a:cs typeface="Calibri"/>
              </a:rPr>
              <a:t> two </a:t>
            </a:r>
            <a:r>
              <a:rPr dirty="0" sz="3200" spc="-15" b="1" i="1">
                <a:latin typeface="Calibri"/>
                <a:cs typeface="Calibri"/>
              </a:rPr>
              <a:t>to</a:t>
            </a:r>
            <a:r>
              <a:rPr dirty="0" sz="3200" spc="-5" b="1" i="1">
                <a:latin typeface="Calibri"/>
                <a:cs typeface="Calibri"/>
              </a:rPr>
              <a:t> </a:t>
            </a:r>
            <a:r>
              <a:rPr dirty="0" sz="3200" b="1" i="1">
                <a:latin typeface="Calibri"/>
                <a:cs typeface="Calibri"/>
              </a:rPr>
              <a:t>three</a:t>
            </a:r>
            <a:r>
              <a:rPr dirty="0" sz="3200" spc="-10" b="1" i="1">
                <a:latin typeface="Calibri"/>
                <a:cs typeface="Calibri"/>
              </a:rPr>
              <a:t> </a:t>
            </a:r>
            <a:r>
              <a:rPr dirty="0" sz="3200" b="1" i="1">
                <a:latin typeface="Calibri"/>
                <a:cs typeface="Calibri"/>
              </a:rPr>
              <a:t>times</a:t>
            </a:r>
            <a:r>
              <a:rPr dirty="0" sz="3200" spc="-15" b="1" i="1">
                <a:latin typeface="Calibri"/>
                <a:cs typeface="Calibri"/>
              </a:rPr>
              <a:t> </a:t>
            </a:r>
            <a:r>
              <a:rPr dirty="0" sz="3200" b="1" i="1">
                <a:latin typeface="Calibri"/>
                <a:cs typeface="Calibri"/>
              </a:rPr>
              <a:t>more</a:t>
            </a:r>
            <a:r>
              <a:rPr dirty="0" sz="3200" spc="-10" b="1" i="1">
                <a:latin typeface="Calibri"/>
                <a:cs typeface="Calibri"/>
              </a:rPr>
              <a:t> </a:t>
            </a:r>
            <a:r>
              <a:rPr dirty="0" sz="3200" b="1" i="1">
                <a:latin typeface="Calibri"/>
                <a:cs typeface="Calibri"/>
              </a:rPr>
              <a:t>than</a:t>
            </a:r>
            <a:r>
              <a:rPr dirty="0" sz="3200" spc="-15" b="1" i="1">
                <a:latin typeface="Calibri"/>
                <a:cs typeface="Calibri"/>
              </a:rPr>
              <a:t> </a:t>
            </a:r>
            <a:r>
              <a:rPr dirty="0" sz="3200" b="1" i="1">
                <a:latin typeface="Calibri"/>
                <a:cs typeface="Calibri"/>
              </a:rPr>
              <a:t>c3</a:t>
            </a:r>
            <a:r>
              <a:rPr dirty="0" sz="3200" spc="-10" b="1" i="1">
                <a:latin typeface="Calibri"/>
                <a:cs typeface="Calibri"/>
              </a:rPr>
              <a:t> </a:t>
            </a:r>
            <a:r>
              <a:rPr dirty="0" sz="3200" spc="-5" b="1" i="1">
                <a:latin typeface="Calibri"/>
                <a:cs typeface="Calibri"/>
              </a:rPr>
              <a:t>plants.</a:t>
            </a:r>
            <a:endParaRPr sz="3200">
              <a:latin typeface="Calibri"/>
              <a:cs typeface="Calibri"/>
            </a:endParaRPr>
          </a:p>
          <a:p>
            <a:pPr algn="just" marL="355600" marR="5080" indent="-342900">
              <a:lnSpc>
                <a:spcPct val="100000"/>
              </a:lnSpc>
              <a:spcBef>
                <a:spcPts val="770"/>
              </a:spcBef>
              <a:buFont typeface="Arial MT"/>
              <a:buChar char="•"/>
              <a:tabLst>
                <a:tab pos="355600" algn="l"/>
              </a:tabLst>
            </a:pPr>
            <a:r>
              <a:rPr dirty="0" sz="3200" spc="-5" b="1" i="1">
                <a:latin typeface="Calibri"/>
                <a:cs typeface="Calibri"/>
              </a:rPr>
              <a:t>In</a:t>
            </a:r>
            <a:r>
              <a:rPr dirty="0" sz="3200" b="1" i="1">
                <a:latin typeface="Calibri"/>
                <a:cs typeface="Calibri"/>
              </a:rPr>
              <a:t> </a:t>
            </a:r>
            <a:r>
              <a:rPr dirty="0" sz="3200" spc="-5" b="1" i="1">
                <a:latin typeface="Calibri"/>
                <a:cs typeface="Calibri"/>
              </a:rPr>
              <a:t>C4</a:t>
            </a:r>
            <a:r>
              <a:rPr dirty="0" sz="3200" b="1" i="1">
                <a:latin typeface="Calibri"/>
                <a:cs typeface="Calibri"/>
              </a:rPr>
              <a:t> </a:t>
            </a:r>
            <a:r>
              <a:rPr dirty="0" sz="3200" spc="-5" b="1" i="1">
                <a:latin typeface="Calibri"/>
                <a:cs typeface="Calibri"/>
              </a:rPr>
              <a:t>plants</a:t>
            </a:r>
            <a:r>
              <a:rPr dirty="0" sz="3200" b="1" i="1">
                <a:latin typeface="Calibri"/>
                <a:cs typeface="Calibri"/>
              </a:rPr>
              <a:t> ,</a:t>
            </a:r>
            <a:r>
              <a:rPr dirty="0" sz="3200" spc="5" b="1" i="1">
                <a:latin typeface="Calibri"/>
                <a:cs typeface="Calibri"/>
              </a:rPr>
              <a:t> </a:t>
            </a:r>
            <a:r>
              <a:rPr dirty="0" sz="3200" b="1" i="1">
                <a:latin typeface="Calibri"/>
                <a:cs typeface="Calibri"/>
              </a:rPr>
              <a:t>it</a:t>
            </a:r>
            <a:r>
              <a:rPr dirty="0" sz="3200" spc="5" b="1" i="1">
                <a:latin typeface="Calibri"/>
                <a:cs typeface="Calibri"/>
              </a:rPr>
              <a:t> </a:t>
            </a:r>
            <a:r>
              <a:rPr dirty="0" sz="3200" spc="-5" b="1" i="1">
                <a:latin typeface="Calibri"/>
                <a:cs typeface="Calibri"/>
              </a:rPr>
              <a:t>performs</a:t>
            </a:r>
            <a:r>
              <a:rPr dirty="0" sz="3200" b="1" i="1">
                <a:latin typeface="Calibri"/>
                <a:cs typeface="Calibri"/>
              </a:rPr>
              <a:t> a</a:t>
            </a:r>
            <a:r>
              <a:rPr dirty="0" sz="3200" spc="5" b="1" i="1">
                <a:latin typeface="Calibri"/>
                <a:cs typeface="Calibri"/>
              </a:rPr>
              <a:t> </a:t>
            </a:r>
            <a:r>
              <a:rPr dirty="0" sz="3200" spc="-5" b="1" i="1">
                <a:latin typeface="Calibri"/>
                <a:cs typeface="Calibri"/>
              </a:rPr>
              <a:t>high</a:t>
            </a:r>
            <a:r>
              <a:rPr dirty="0" sz="3200" b="1" i="1">
                <a:latin typeface="Calibri"/>
                <a:cs typeface="Calibri"/>
              </a:rPr>
              <a:t> </a:t>
            </a:r>
            <a:r>
              <a:rPr dirty="0" sz="3200" spc="-10" b="1" i="1">
                <a:latin typeface="Calibri"/>
                <a:cs typeface="Calibri"/>
              </a:rPr>
              <a:t>rate</a:t>
            </a:r>
            <a:r>
              <a:rPr dirty="0" sz="3200" spc="-5" b="1" i="1">
                <a:latin typeface="Calibri"/>
                <a:cs typeface="Calibri"/>
              </a:rPr>
              <a:t> </a:t>
            </a:r>
            <a:r>
              <a:rPr dirty="0" sz="3200" b="1" i="1">
                <a:latin typeface="Calibri"/>
                <a:cs typeface="Calibri"/>
              </a:rPr>
              <a:t>of </a:t>
            </a:r>
            <a:r>
              <a:rPr dirty="0" sz="3200" spc="5" b="1" i="1">
                <a:latin typeface="Calibri"/>
                <a:cs typeface="Calibri"/>
              </a:rPr>
              <a:t> </a:t>
            </a:r>
            <a:r>
              <a:rPr dirty="0" sz="3200" spc="-10" b="1" i="1">
                <a:latin typeface="Calibri"/>
                <a:cs typeface="Calibri"/>
              </a:rPr>
              <a:t>photosynthesis even </a:t>
            </a:r>
            <a:r>
              <a:rPr dirty="0" sz="3200" spc="-5" b="1" i="1">
                <a:latin typeface="Calibri"/>
                <a:cs typeface="Calibri"/>
              </a:rPr>
              <a:t>when </a:t>
            </a:r>
            <a:r>
              <a:rPr dirty="0" sz="3200" spc="5" b="1" i="1">
                <a:latin typeface="Calibri"/>
                <a:cs typeface="Calibri"/>
              </a:rPr>
              <a:t>the </a:t>
            </a:r>
            <a:r>
              <a:rPr dirty="0" sz="3200" spc="-20" b="1" i="1">
                <a:latin typeface="Calibri"/>
                <a:cs typeface="Calibri"/>
              </a:rPr>
              <a:t>stomata </a:t>
            </a:r>
            <a:r>
              <a:rPr dirty="0" sz="3200" spc="-5" b="1" i="1">
                <a:latin typeface="Calibri"/>
                <a:cs typeface="Calibri"/>
              </a:rPr>
              <a:t>are nearly </a:t>
            </a:r>
            <a:r>
              <a:rPr dirty="0" sz="3200" b="1" i="1">
                <a:latin typeface="Calibri"/>
                <a:cs typeface="Calibri"/>
              </a:rPr>
              <a:t> closed.</a:t>
            </a:r>
            <a:endParaRPr sz="3200">
              <a:latin typeface="Calibri"/>
              <a:cs typeface="Calibri"/>
            </a:endParaRPr>
          </a:p>
          <a:p>
            <a:pPr algn="just" marL="355600" marR="5715" indent="-342900">
              <a:lnSpc>
                <a:spcPct val="100000"/>
              </a:lnSpc>
              <a:spcBef>
                <a:spcPts val="770"/>
              </a:spcBef>
              <a:buFont typeface="Arial MT"/>
              <a:buChar char="•"/>
              <a:tabLst>
                <a:tab pos="355600" algn="l"/>
              </a:tabLst>
            </a:pPr>
            <a:r>
              <a:rPr dirty="0" sz="3200" spc="-5" b="1" i="1">
                <a:latin typeface="Calibri"/>
                <a:cs typeface="Calibri"/>
              </a:rPr>
              <a:t>It</a:t>
            </a:r>
            <a:r>
              <a:rPr dirty="0" sz="3200" b="1" i="1">
                <a:latin typeface="Calibri"/>
                <a:cs typeface="Calibri"/>
              </a:rPr>
              <a:t> </a:t>
            </a:r>
            <a:r>
              <a:rPr dirty="0" sz="3200" spc="-5" b="1" i="1">
                <a:latin typeface="Calibri"/>
                <a:cs typeface="Calibri"/>
              </a:rPr>
              <a:t>increase</a:t>
            </a:r>
            <a:r>
              <a:rPr dirty="0" sz="3200" b="1" i="1">
                <a:latin typeface="Calibri"/>
                <a:cs typeface="Calibri"/>
              </a:rPr>
              <a:t> </a:t>
            </a:r>
            <a:r>
              <a:rPr dirty="0" sz="3200" spc="5" b="1" i="1">
                <a:latin typeface="Calibri"/>
                <a:cs typeface="Calibri"/>
              </a:rPr>
              <a:t>the</a:t>
            </a:r>
            <a:r>
              <a:rPr dirty="0" sz="3200" spc="10" b="1" i="1">
                <a:latin typeface="Calibri"/>
                <a:cs typeface="Calibri"/>
              </a:rPr>
              <a:t> </a:t>
            </a:r>
            <a:r>
              <a:rPr dirty="0" sz="3200" spc="-5" b="1" i="1">
                <a:latin typeface="Calibri"/>
                <a:cs typeface="Calibri"/>
              </a:rPr>
              <a:t>adaptability</a:t>
            </a:r>
            <a:r>
              <a:rPr dirty="0" sz="3200" b="1" i="1">
                <a:latin typeface="Calibri"/>
                <a:cs typeface="Calibri"/>
              </a:rPr>
              <a:t> of</a:t>
            </a:r>
            <a:r>
              <a:rPr dirty="0" sz="3200" spc="5" b="1" i="1">
                <a:latin typeface="Calibri"/>
                <a:cs typeface="Calibri"/>
              </a:rPr>
              <a:t> </a:t>
            </a:r>
            <a:r>
              <a:rPr dirty="0" sz="3200" spc="-5" b="1" i="1">
                <a:latin typeface="Calibri"/>
                <a:cs typeface="Calibri"/>
              </a:rPr>
              <a:t>C4</a:t>
            </a:r>
            <a:r>
              <a:rPr dirty="0" sz="3200" b="1" i="1">
                <a:latin typeface="Calibri"/>
                <a:cs typeface="Calibri"/>
              </a:rPr>
              <a:t> </a:t>
            </a:r>
            <a:r>
              <a:rPr dirty="0" sz="3200" spc="-5" b="1" i="1">
                <a:latin typeface="Calibri"/>
                <a:cs typeface="Calibri"/>
              </a:rPr>
              <a:t>plants</a:t>
            </a:r>
            <a:r>
              <a:rPr dirty="0" sz="3200" b="1" i="1">
                <a:latin typeface="Calibri"/>
                <a:cs typeface="Calibri"/>
              </a:rPr>
              <a:t> </a:t>
            </a:r>
            <a:r>
              <a:rPr dirty="0" sz="3200" spc="-20" b="1" i="1">
                <a:latin typeface="Calibri"/>
                <a:cs typeface="Calibri"/>
              </a:rPr>
              <a:t>to</a:t>
            </a:r>
            <a:r>
              <a:rPr dirty="0" sz="3200" spc="-15" b="1" i="1">
                <a:latin typeface="Calibri"/>
                <a:cs typeface="Calibri"/>
              </a:rPr>
              <a:t> </a:t>
            </a:r>
            <a:r>
              <a:rPr dirty="0" sz="3200" spc="-10" b="1" i="1">
                <a:latin typeface="Calibri"/>
                <a:cs typeface="Calibri"/>
              </a:rPr>
              <a:t>high </a:t>
            </a:r>
            <a:r>
              <a:rPr dirty="0" sz="3200" spc="-710" b="1" i="1">
                <a:latin typeface="Calibri"/>
                <a:cs typeface="Calibri"/>
              </a:rPr>
              <a:t> </a:t>
            </a:r>
            <a:r>
              <a:rPr dirty="0" sz="3200" spc="-5" b="1" i="1">
                <a:latin typeface="Calibri"/>
                <a:cs typeface="Calibri"/>
              </a:rPr>
              <a:t>temprature</a:t>
            </a:r>
            <a:r>
              <a:rPr dirty="0" sz="3200" spc="-30" b="1" i="1">
                <a:latin typeface="Calibri"/>
                <a:cs typeface="Calibri"/>
              </a:rPr>
              <a:t> </a:t>
            </a:r>
            <a:r>
              <a:rPr dirty="0" sz="3200" b="1" i="1">
                <a:latin typeface="Calibri"/>
                <a:cs typeface="Calibri"/>
              </a:rPr>
              <a:t>and</a:t>
            </a:r>
            <a:r>
              <a:rPr dirty="0" sz="3200" spc="-10" b="1" i="1">
                <a:latin typeface="Calibri"/>
                <a:cs typeface="Calibri"/>
              </a:rPr>
              <a:t> </a:t>
            </a:r>
            <a:r>
              <a:rPr dirty="0" sz="3200" spc="-5" b="1" i="1">
                <a:latin typeface="Calibri"/>
                <a:cs typeface="Calibri"/>
              </a:rPr>
              <a:t>light</a:t>
            </a:r>
            <a:r>
              <a:rPr dirty="0" sz="3200" spc="-30" b="1" i="1">
                <a:latin typeface="Calibri"/>
                <a:cs typeface="Calibri"/>
              </a:rPr>
              <a:t> </a:t>
            </a:r>
            <a:r>
              <a:rPr dirty="0" sz="3200" spc="-5" b="1" i="1">
                <a:latin typeface="Calibri"/>
                <a:cs typeface="Calibri"/>
              </a:rPr>
              <a:t>intensities.</a:t>
            </a:r>
            <a:endParaRPr sz="3200">
              <a:latin typeface="Calibri"/>
              <a:cs typeface="Calibri"/>
            </a:endParaRPr>
          </a:p>
          <a:p>
            <a:pPr algn="just" marL="355600" marR="5080" indent="-342900">
              <a:lnSpc>
                <a:spcPct val="100000"/>
              </a:lnSpc>
              <a:spcBef>
                <a:spcPts val="765"/>
              </a:spcBef>
              <a:buFont typeface="Arial MT"/>
              <a:buChar char="•"/>
              <a:tabLst>
                <a:tab pos="355600" algn="l"/>
              </a:tabLst>
            </a:pPr>
            <a:r>
              <a:rPr dirty="0" sz="3200" spc="-10" b="1" i="1">
                <a:latin typeface="Calibri"/>
                <a:cs typeface="Calibri"/>
              </a:rPr>
              <a:t>They </a:t>
            </a:r>
            <a:r>
              <a:rPr dirty="0" sz="3200" spc="-15" b="1" i="1">
                <a:latin typeface="Calibri"/>
                <a:cs typeface="Calibri"/>
              </a:rPr>
              <a:t>can </a:t>
            </a:r>
            <a:r>
              <a:rPr dirty="0" sz="3200" b="1" i="1">
                <a:latin typeface="Calibri"/>
                <a:cs typeface="Calibri"/>
              </a:rPr>
              <a:t>very well </a:t>
            </a:r>
            <a:r>
              <a:rPr dirty="0" sz="3200" spc="-5" b="1" i="1">
                <a:latin typeface="Calibri"/>
                <a:cs typeface="Calibri"/>
              </a:rPr>
              <a:t>grow in saline soils </a:t>
            </a:r>
            <a:r>
              <a:rPr dirty="0" sz="3200" spc="-10" b="1" i="1">
                <a:latin typeface="Calibri"/>
                <a:cs typeface="Calibri"/>
              </a:rPr>
              <a:t>because </a:t>
            </a:r>
            <a:r>
              <a:rPr dirty="0" sz="3200" b="1" i="1">
                <a:latin typeface="Calibri"/>
                <a:cs typeface="Calibri"/>
              </a:rPr>
              <a:t>of </a:t>
            </a:r>
            <a:r>
              <a:rPr dirty="0" sz="3200" spc="5" b="1" i="1">
                <a:latin typeface="Calibri"/>
                <a:cs typeface="Calibri"/>
              </a:rPr>
              <a:t> </a:t>
            </a:r>
            <a:r>
              <a:rPr dirty="0" sz="3200" spc="-5" b="1" i="1">
                <a:latin typeface="Calibri"/>
                <a:cs typeface="Calibri"/>
              </a:rPr>
              <a:t>presence</a:t>
            </a:r>
            <a:r>
              <a:rPr dirty="0" sz="3200" spc="-15" b="1" i="1">
                <a:latin typeface="Calibri"/>
                <a:cs typeface="Calibri"/>
              </a:rPr>
              <a:t> </a:t>
            </a:r>
            <a:r>
              <a:rPr dirty="0" sz="3200" b="1" i="1">
                <a:latin typeface="Calibri"/>
                <a:cs typeface="Calibri"/>
              </a:rPr>
              <a:t>of</a:t>
            </a:r>
            <a:r>
              <a:rPr dirty="0" sz="3200" spc="-10" b="1" i="1">
                <a:latin typeface="Calibri"/>
                <a:cs typeface="Calibri"/>
              </a:rPr>
              <a:t> </a:t>
            </a:r>
            <a:r>
              <a:rPr dirty="0" sz="3200" spc="-5" b="1" i="1">
                <a:latin typeface="Calibri"/>
                <a:cs typeface="Calibri"/>
              </a:rPr>
              <a:t>C4</a:t>
            </a:r>
            <a:r>
              <a:rPr dirty="0" sz="3200" spc="15" b="1" i="1">
                <a:latin typeface="Calibri"/>
                <a:cs typeface="Calibri"/>
              </a:rPr>
              <a:t> </a:t>
            </a:r>
            <a:r>
              <a:rPr dirty="0" sz="3200" b="1" i="1">
                <a:latin typeface="Calibri"/>
                <a:cs typeface="Calibri"/>
              </a:rPr>
              <a:t>organic</a:t>
            </a:r>
            <a:r>
              <a:rPr dirty="0" sz="3200" spc="-40" b="1" i="1">
                <a:latin typeface="Calibri"/>
                <a:cs typeface="Calibri"/>
              </a:rPr>
              <a:t> </a:t>
            </a:r>
            <a:r>
              <a:rPr dirty="0" sz="3200" b="1" i="1">
                <a:latin typeface="Calibri"/>
                <a:cs typeface="Calibri"/>
              </a:rPr>
              <a:t>acid.</a:t>
            </a:r>
            <a:endParaRPr sz="3200">
              <a:latin typeface="Calibri"/>
              <a:cs typeface="Calibri"/>
            </a:endParaRPr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>
            <a:spLocks noGrp="1"/>
          </p:cNvSpPr>
          <p:nvPr>
            <p:ph type="title"/>
          </p:nvPr>
        </p:nvSpPr>
        <p:spPr>
          <a:xfrm>
            <a:off x="589889" y="69291"/>
            <a:ext cx="7969884" cy="635000"/>
          </a:xfrm>
          <a:prstGeom prst="rect"/>
        </p:spPr>
        <p:txBody>
          <a:bodyPr wrap="square" lIns="0" tIns="12065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95"/>
              </a:spcBef>
            </a:pPr>
            <a:r>
              <a:rPr dirty="0" u="heavy" sz="4000" spc="-10" i="1">
                <a:solidFill>
                  <a:srgbClr val="548ED4"/>
                </a:solidFill>
                <a:uFill>
                  <a:solidFill>
                    <a:srgbClr val="548ED4"/>
                  </a:solidFill>
                </a:uFill>
                <a:latin typeface="Calibri"/>
                <a:cs typeface="Calibri"/>
              </a:rPr>
              <a:t>DEFFERENCE</a:t>
            </a:r>
            <a:r>
              <a:rPr dirty="0" u="heavy" sz="4000" spc="20" i="1">
                <a:solidFill>
                  <a:srgbClr val="548ED4"/>
                </a:solidFill>
                <a:uFill>
                  <a:solidFill>
                    <a:srgbClr val="548ED4"/>
                  </a:solidFill>
                </a:uFill>
                <a:latin typeface="Calibri"/>
                <a:cs typeface="Calibri"/>
              </a:rPr>
              <a:t> </a:t>
            </a:r>
            <a:r>
              <a:rPr dirty="0" u="heavy" sz="4000" spc="-5" i="1">
                <a:solidFill>
                  <a:srgbClr val="548ED4"/>
                </a:solidFill>
                <a:uFill>
                  <a:solidFill>
                    <a:srgbClr val="548ED4"/>
                  </a:solidFill>
                </a:uFill>
                <a:latin typeface="Calibri"/>
                <a:cs typeface="Calibri"/>
              </a:rPr>
              <a:t>BETWEEN C3</a:t>
            </a:r>
            <a:r>
              <a:rPr dirty="0" u="heavy" sz="4000" i="1">
                <a:solidFill>
                  <a:srgbClr val="548ED4"/>
                </a:solidFill>
                <a:uFill>
                  <a:solidFill>
                    <a:srgbClr val="548ED4"/>
                  </a:solidFill>
                </a:uFill>
                <a:latin typeface="Calibri"/>
                <a:cs typeface="Calibri"/>
              </a:rPr>
              <a:t> </a:t>
            </a:r>
            <a:r>
              <a:rPr dirty="0" u="heavy" sz="4000" spc="-5" i="1">
                <a:solidFill>
                  <a:srgbClr val="548ED4"/>
                </a:solidFill>
                <a:uFill>
                  <a:solidFill>
                    <a:srgbClr val="548ED4"/>
                  </a:solidFill>
                </a:uFill>
                <a:latin typeface="Calibri"/>
                <a:cs typeface="Calibri"/>
              </a:rPr>
              <a:t>&amp; C4</a:t>
            </a:r>
            <a:r>
              <a:rPr dirty="0" u="heavy" sz="4000" i="1">
                <a:solidFill>
                  <a:srgbClr val="548ED4"/>
                </a:solidFill>
                <a:uFill>
                  <a:solidFill>
                    <a:srgbClr val="548ED4"/>
                  </a:solidFill>
                </a:uFill>
                <a:latin typeface="Calibri"/>
                <a:cs typeface="Calibri"/>
              </a:rPr>
              <a:t> </a:t>
            </a:r>
            <a:r>
              <a:rPr dirty="0" u="heavy" sz="4000" spc="-30" i="1">
                <a:solidFill>
                  <a:srgbClr val="548ED4"/>
                </a:solidFill>
                <a:uFill>
                  <a:solidFill>
                    <a:srgbClr val="548ED4"/>
                  </a:solidFill>
                </a:uFill>
                <a:latin typeface="Calibri"/>
                <a:cs typeface="Calibri"/>
              </a:rPr>
              <a:t>CYCLE</a:t>
            </a:r>
            <a:endParaRPr sz="4000">
              <a:latin typeface="Calibri"/>
              <a:cs typeface="Calibri"/>
            </a:endParaRPr>
          </a:p>
        </p:txBody>
      </p:sp>
      <p:sp>
        <p:nvSpPr>
          <p:cNvPr id="3" name="object 3"/>
          <p:cNvSpPr txBox="1"/>
          <p:nvPr/>
        </p:nvSpPr>
        <p:spPr>
          <a:xfrm>
            <a:off x="78739" y="672439"/>
            <a:ext cx="8985250" cy="1537335"/>
          </a:xfrm>
          <a:prstGeom prst="rect">
            <a:avLst/>
          </a:prstGeom>
        </p:spPr>
        <p:txBody>
          <a:bodyPr wrap="square" lIns="0" tIns="60960" rIns="0" bIns="0" rtlCol="0" vert="horz">
            <a:spAutoFit/>
          </a:bodyPr>
          <a:lstStyle/>
          <a:p>
            <a:pPr marL="355600" indent="-342900">
              <a:lnSpc>
                <a:spcPct val="100000"/>
              </a:lnSpc>
              <a:spcBef>
                <a:spcPts val="480"/>
              </a:spcBef>
              <a:buFont typeface="Arial MT"/>
              <a:buChar char="•"/>
              <a:tabLst>
                <a:tab pos="354965" algn="l"/>
                <a:tab pos="355600" algn="l"/>
              </a:tabLst>
            </a:pPr>
            <a:r>
              <a:rPr dirty="0" u="heavy" sz="3200" spc="-5" b="1" i="1">
                <a:solidFill>
                  <a:srgbClr val="92D050"/>
                </a:solidFill>
                <a:uFill>
                  <a:solidFill>
                    <a:srgbClr val="92D050"/>
                  </a:solidFill>
                </a:uFill>
                <a:latin typeface="Calibri"/>
                <a:cs typeface="Calibri"/>
              </a:rPr>
              <a:t>C3</a:t>
            </a:r>
            <a:r>
              <a:rPr dirty="0" u="heavy" sz="3200" spc="-25" b="1" i="1">
                <a:solidFill>
                  <a:srgbClr val="92D050"/>
                </a:solidFill>
                <a:uFill>
                  <a:solidFill>
                    <a:srgbClr val="92D050"/>
                  </a:solidFill>
                </a:uFill>
                <a:latin typeface="Calibri"/>
                <a:cs typeface="Calibri"/>
              </a:rPr>
              <a:t> </a:t>
            </a:r>
            <a:r>
              <a:rPr dirty="0" u="heavy" sz="3200" b="1" i="1">
                <a:solidFill>
                  <a:srgbClr val="92D050"/>
                </a:solidFill>
                <a:uFill>
                  <a:solidFill>
                    <a:srgbClr val="92D050"/>
                  </a:solidFill>
                </a:uFill>
                <a:latin typeface="Calibri"/>
                <a:cs typeface="Calibri"/>
              </a:rPr>
              <a:t>Cycle</a:t>
            </a:r>
            <a:r>
              <a:rPr dirty="0" u="heavy" sz="3200" spc="-35" b="1" i="1">
                <a:solidFill>
                  <a:srgbClr val="92D050"/>
                </a:solidFill>
                <a:uFill>
                  <a:solidFill>
                    <a:srgbClr val="92D050"/>
                  </a:solidFill>
                </a:uFill>
                <a:latin typeface="Calibri"/>
                <a:cs typeface="Calibri"/>
              </a:rPr>
              <a:t> </a:t>
            </a:r>
            <a:r>
              <a:rPr dirty="0" u="heavy" sz="3200" b="1" i="1">
                <a:solidFill>
                  <a:srgbClr val="92D050"/>
                </a:solidFill>
                <a:uFill>
                  <a:solidFill>
                    <a:srgbClr val="92D050"/>
                  </a:solidFill>
                </a:uFill>
                <a:latin typeface="Calibri"/>
                <a:cs typeface="Calibri"/>
              </a:rPr>
              <a:t>:</a:t>
            </a:r>
            <a:endParaRPr sz="3200">
              <a:latin typeface="Calibri"/>
              <a:cs typeface="Calibri"/>
            </a:endParaRPr>
          </a:p>
          <a:p>
            <a:pPr marL="355600" marR="5080" indent="-342900">
              <a:lnSpc>
                <a:spcPts val="3460"/>
              </a:lnSpc>
              <a:spcBef>
                <a:spcPts val="820"/>
              </a:spcBef>
              <a:buFont typeface="Wingdings"/>
              <a:buChar char=""/>
              <a:tabLst>
                <a:tab pos="447040" algn="l"/>
                <a:tab pos="1353820" algn="l"/>
                <a:tab pos="2983230" algn="l"/>
                <a:tab pos="3957320" algn="l"/>
                <a:tab pos="5685790" algn="l"/>
                <a:tab pos="6236970" algn="l"/>
                <a:tab pos="6743065" algn="l"/>
                <a:tab pos="7407909" algn="l"/>
              </a:tabLst>
            </a:pPr>
            <a:r>
              <a:rPr dirty="0" sz="3200" spc="-5" b="1" i="1">
                <a:latin typeface="Calibri"/>
                <a:cs typeface="Calibri"/>
              </a:rPr>
              <a:t>Th</a:t>
            </a:r>
            <a:r>
              <a:rPr dirty="0" sz="3200" b="1" i="1">
                <a:latin typeface="Calibri"/>
                <a:cs typeface="Calibri"/>
              </a:rPr>
              <a:t>e</a:t>
            </a:r>
            <a:r>
              <a:rPr dirty="0" sz="3200" b="1" i="1">
                <a:latin typeface="Calibri"/>
                <a:cs typeface="Calibri"/>
              </a:rPr>
              <a:t>	</a:t>
            </a:r>
            <a:r>
              <a:rPr dirty="0" sz="3200" b="1" i="1">
                <a:latin typeface="Calibri"/>
                <a:cs typeface="Calibri"/>
              </a:rPr>
              <a:t>prima</a:t>
            </a:r>
            <a:r>
              <a:rPr dirty="0" sz="3200" spc="15" b="1" i="1">
                <a:latin typeface="Calibri"/>
                <a:cs typeface="Calibri"/>
              </a:rPr>
              <a:t>r</a:t>
            </a:r>
            <a:r>
              <a:rPr dirty="0" sz="3200" b="1" i="1">
                <a:latin typeface="Calibri"/>
                <a:cs typeface="Calibri"/>
              </a:rPr>
              <a:t>y</a:t>
            </a:r>
            <a:r>
              <a:rPr dirty="0" sz="3200" b="1" i="1">
                <a:latin typeface="Calibri"/>
                <a:cs typeface="Calibri"/>
              </a:rPr>
              <a:t>	</a:t>
            </a:r>
            <a:r>
              <a:rPr dirty="0" sz="3200" spc="-45" b="1" i="1">
                <a:latin typeface="Calibri"/>
                <a:cs typeface="Calibri"/>
              </a:rPr>
              <a:t>C</a:t>
            </a:r>
            <a:r>
              <a:rPr dirty="0" sz="3200" spc="-10" b="1" i="1">
                <a:latin typeface="Calibri"/>
                <a:cs typeface="Calibri"/>
              </a:rPr>
              <a:t>O</a:t>
            </a:r>
            <a:r>
              <a:rPr dirty="0" sz="3200" b="1" i="1">
                <a:latin typeface="Calibri"/>
                <a:cs typeface="Calibri"/>
              </a:rPr>
              <a:t>2</a:t>
            </a:r>
            <a:r>
              <a:rPr dirty="0" sz="3200" b="1" i="1">
                <a:latin typeface="Calibri"/>
                <a:cs typeface="Calibri"/>
              </a:rPr>
              <a:t>	</a:t>
            </a:r>
            <a:r>
              <a:rPr dirty="0" sz="3200" b="1" i="1">
                <a:latin typeface="Calibri"/>
                <a:cs typeface="Calibri"/>
              </a:rPr>
              <a:t>a</a:t>
            </a:r>
            <a:r>
              <a:rPr dirty="0" sz="3200" spc="-35" b="1" i="1">
                <a:latin typeface="Calibri"/>
                <a:cs typeface="Calibri"/>
              </a:rPr>
              <a:t>c</a:t>
            </a:r>
            <a:r>
              <a:rPr dirty="0" sz="3200" spc="-25" b="1" i="1">
                <a:latin typeface="Calibri"/>
                <a:cs typeface="Calibri"/>
              </a:rPr>
              <a:t>c</a:t>
            </a:r>
            <a:r>
              <a:rPr dirty="0" sz="3200" spc="-5" b="1" i="1">
                <a:latin typeface="Calibri"/>
                <a:cs typeface="Calibri"/>
              </a:rPr>
              <a:t>e</a:t>
            </a:r>
            <a:r>
              <a:rPr dirty="0" sz="3200" spc="-15" b="1" i="1">
                <a:latin typeface="Calibri"/>
                <a:cs typeface="Calibri"/>
              </a:rPr>
              <a:t>p</a:t>
            </a:r>
            <a:r>
              <a:rPr dirty="0" sz="3200" spc="-20" b="1" i="1">
                <a:latin typeface="Calibri"/>
                <a:cs typeface="Calibri"/>
              </a:rPr>
              <a:t>t</a:t>
            </a:r>
            <a:r>
              <a:rPr dirty="0" sz="3200" spc="-5" b="1" i="1">
                <a:latin typeface="Calibri"/>
                <a:cs typeface="Calibri"/>
              </a:rPr>
              <a:t>e</a:t>
            </a:r>
            <a:r>
              <a:rPr dirty="0" sz="3200" b="1" i="1">
                <a:latin typeface="Calibri"/>
                <a:cs typeface="Calibri"/>
              </a:rPr>
              <a:t>r</a:t>
            </a:r>
            <a:r>
              <a:rPr dirty="0" sz="3200" b="1" i="1">
                <a:latin typeface="Calibri"/>
                <a:cs typeface="Calibri"/>
              </a:rPr>
              <a:t>	</a:t>
            </a:r>
            <a:r>
              <a:rPr dirty="0" sz="3200" spc="5" b="1" i="1">
                <a:latin typeface="Calibri"/>
                <a:cs typeface="Calibri"/>
              </a:rPr>
              <a:t>i</a:t>
            </a:r>
            <a:r>
              <a:rPr dirty="0" sz="3200" b="1" i="1">
                <a:latin typeface="Calibri"/>
                <a:cs typeface="Calibri"/>
              </a:rPr>
              <a:t>s</a:t>
            </a:r>
            <a:r>
              <a:rPr dirty="0" sz="3200" b="1" i="1">
                <a:latin typeface="Calibri"/>
                <a:cs typeface="Calibri"/>
              </a:rPr>
              <a:t>	</a:t>
            </a:r>
            <a:r>
              <a:rPr dirty="0" sz="3200" b="1" i="1">
                <a:latin typeface="Calibri"/>
                <a:cs typeface="Calibri"/>
              </a:rPr>
              <a:t>a</a:t>
            </a:r>
            <a:r>
              <a:rPr dirty="0" sz="3200" b="1" i="1">
                <a:latin typeface="Calibri"/>
                <a:cs typeface="Calibri"/>
              </a:rPr>
              <a:t>	</a:t>
            </a:r>
            <a:r>
              <a:rPr dirty="0" sz="3200" spc="-5" b="1" i="1">
                <a:latin typeface="Calibri"/>
                <a:cs typeface="Calibri"/>
              </a:rPr>
              <a:t>5</a:t>
            </a:r>
            <a:r>
              <a:rPr dirty="0" sz="3200" b="1" i="1">
                <a:latin typeface="Calibri"/>
                <a:cs typeface="Calibri"/>
              </a:rPr>
              <a:t>c</a:t>
            </a:r>
            <a:r>
              <a:rPr dirty="0" sz="3200" b="1" i="1">
                <a:latin typeface="Calibri"/>
                <a:cs typeface="Calibri"/>
              </a:rPr>
              <a:t>	</a:t>
            </a:r>
            <a:r>
              <a:rPr dirty="0" sz="3200" spc="-25" b="1" i="1">
                <a:latin typeface="Calibri"/>
                <a:cs typeface="Calibri"/>
              </a:rPr>
              <a:t>c</a:t>
            </a:r>
            <a:r>
              <a:rPr dirty="0" sz="3200" spc="-5" b="1" i="1">
                <a:latin typeface="Calibri"/>
                <a:cs typeface="Calibri"/>
              </a:rPr>
              <a:t>ompund  </a:t>
            </a:r>
            <a:r>
              <a:rPr dirty="0" sz="3200" b="1" i="1">
                <a:latin typeface="Calibri"/>
                <a:cs typeface="Calibri"/>
              </a:rPr>
              <a:t>Ribulose</a:t>
            </a:r>
            <a:r>
              <a:rPr dirty="0" sz="3200" spc="-20" b="1" i="1">
                <a:latin typeface="Calibri"/>
                <a:cs typeface="Calibri"/>
              </a:rPr>
              <a:t> </a:t>
            </a:r>
            <a:r>
              <a:rPr dirty="0" sz="3200" b="1" i="1">
                <a:latin typeface="Calibri"/>
                <a:cs typeface="Calibri"/>
              </a:rPr>
              <a:t>diphosphate</a:t>
            </a:r>
            <a:r>
              <a:rPr dirty="0" sz="3200" spc="-45" b="1" i="1">
                <a:latin typeface="Calibri"/>
                <a:cs typeface="Calibri"/>
              </a:rPr>
              <a:t> </a:t>
            </a:r>
            <a:r>
              <a:rPr dirty="0" sz="3200" spc="-5" b="1" i="1">
                <a:solidFill>
                  <a:srgbClr val="C00000"/>
                </a:solidFill>
                <a:latin typeface="Calibri"/>
                <a:cs typeface="Calibri"/>
              </a:rPr>
              <a:t>(RuDP).</a:t>
            </a:r>
            <a:endParaRPr sz="3200">
              <a:latin typeface="Calibri"/>
              <a:cs typeface="Calibri"/>
            </a:endParaRPr>
          </a:p>
        </p:txBody>
      </p:sp>
      <p:sp>
        <p:nvSpPr>
          <p:cNvPr id="4" name="object 4"/>
          <p:cNvSpPr txBox="1"/>
          <p:nvPr/>
        </p:nvSpPr>
        <p:spPr>
          <a:xfrm>
            <a:off x="78739" y="2232787"/>
            <a:ext cx="6539865" cy="1391920"/>
          </a:xfrm>
          <a:prstGeom prst="rect">
            <a:avLst/>
          </a:prstGeom>
        </p:spPr>
        <p:txBody>
          <a:bodyPr wrap="square" lIns="0" tIns="67945" rIns="0" bIns="0" rtlCol="0" vert="horz">
            <a:spAutoFit/>
          </a:bodyPr>
          <a:lstStyle/>
          <a:p>
            <a:pPr marL="355600" marR="5080" indent="-342900">
              <a:lnSpc>
                <a:spcPts val="3460"/>
              </a:lnSpc>
              <a:spcBef>
                <a:spcPts val="535"/>
              </a:spcBef>
              <a:buFont typeface="Wingdings"/>
              <a:buChar char=""/>
              <a:tabLst>
                <a:tab pos="447040" algn="l"/>
                <a:tab pos="1696720" algn="l"/>
                <a:tab pos="3001645" algn="l"/>
                <a:tab pos="3340100" algn="l"/>
                <a:tab pos="4293870" algn="l"/>
                <a:tab pos="4656455" algn="l"/>
                <a:tab pos="5527040" algn="l"/>
              </a:tabLst>
            </a:pPr>
            <a:r>
              <a:rPr dirty="0" sz="3200" spc="-5" b="1" i="1">
                <a:latin typeface="Calibri"/>
                <a:cs typeface="Calibri"/>
              </a:rPr>
              <a:t>The	</a:t>
            </a:r>
            <a:r>
              <a:rPr dirty="0" sz="3200" spc="-10" b="1" i="1">
                <a:latin typeface="Calibri"/>
                <a:cs typeface="Calibri"/>
              </a:rPr>
              <a:t>first	</a:t>
            </a:r>
            <a:r>
              <a:rPr dirty="0" sz="3200" spc="-15" b="1" i="1">
                <a:latin typeface="Calibri"/>
                <a:cs typeface="Calibri"/>
              </a:rPr>
              <a:t>stable		</a:t>
            </a:r>
            <a:r>
              <a:rPr dirty="0" sz="3200" spc="-10" b="1" i="1">
                <a:latin typeface="Calibri"/>
                <a:cs typeface="Calibri"/>
              </a:rPr>
              <a:t>compund </a:t>
            </a:r>
            <a:r>
              <a:rPr dirty="0" sz="3200" spc="-5" b="1" i="1">
                <a:latin typeface="Calibri"/>
                <a:cs typeface="Calibri"/>
              </a:rPr>
              <a:t> </a:t>
            </a:r>
            <a:r>
              <a:rPr dirty="0" sz="3200" b="1" i="1">
                <a:latin typeface="Calibri"/>
                <a:cs typeface="Calibri"/>
              </a:rPr>
              <a:t>phosph</a:t>
            </a:r>
            <a:r>
              <a:rPr dirty="0" sz="3200" spc="-15" b="1" i="1">
                <a:latin typeface="Calibri"/>
                <a:cs typeface="Calibri"/>
              </a:rPr>
              <a:t>o</a:t>
            </a:r>
            <a:r>
              <a:rPr dirty="0" sz="3200" b="1" i="1">
                <a:latin typeface="Calibri"/>
                <a:cs typeface="Calibri"/>
              </a:rPr>
              <a:t>gly</a:t>
            </a:r>
            <a:r>
              <a:rPr dirty="0" sz="3200" spc="-30" b="1" i="1">
                <a:latin typeface="Calibri"/>
                <a:cs typeface="Calibri"/>
              </a:rPr>
              <a:t>c</a:t>
            </a:r>
            <a:r>
              <a:rPr dirty="0" sz="3200" spc="-5" b="1" i="1">
                <a:latin typeface="Calibri"/>
                <a:cs typeface="Calibri"/>
              </a:rPr>
              <a:t>e</a:t>
            </a:r>
            <a:r>
              <a:rPr dirty="0" sz="3200" spc="-15" b="1" i="1">
                <a:latin typeface="Calibri"/>
                <a:cs typeface="Calibri"/>
              </a:rPr>
              <a:t>r</a:t>
            </a:r>
            <a:r>
              <a:rPr dirty="0" sz="3200" b="1" i="1">
                <a:latin typeface="Calibri"/>
                <a:cs typeface="Calibri"/>
              </a:rPr>
              <a:t>ic</a:t>
            </a:r>
            <a:r>
              <a:rPr dirty="0" sz="3200" b="1" i="1">
                <a:latin typeface="Calibri"/>
                <a:cs typeface="Calibri"/>
              </a:rPr>
              <a:t>	</a:t>
            </a:r>
            <a:r>
              <a:rPr dirty="0" sz="3200" b="1" i="1">
                <a:latin typeface="Calibri"/>
                <a:cs typeface="Calibri"/>
              </a:rPr>
              <a:t>acid</a:t>
            </a:r>
            <a:r>
              <a:rPr dirty="0" sz="3200" b="1" i="1">
                <a:latin typeface="Calibri"/>
                <a:cs typeface="Calibri"/>
              </a:rPr>
              <a:t>	</a:t>
            </a:r>
            <a:r>
              <a:rPr dirty="0" sz="3200" b="1" i="1">
                <a:solidFill>
                  <a:srgbClr val="C00000"/>
                </a:solidFill>
                <a:latin typeface="Calibri"/>
                <a:cs typeface="Calibri"/>
              </a:rPr>
              <a:t>(PGA)</a:t>
            </a:r>
            <a:r>
              <a:rPr dirty="0" sz="3200" b="1" i="1">
                <a:solidFill>
                  <a:srgbClr val="C00000"/>
                </a:solidFill>
                <a:latin typeface="Calibri"/>
                <a:cs typeface="Calibri"/>
              </a:rPr>
              <a:t>	</a:t>
            </a:r>
            <a:r>
              <a:rPr dirty="0" sz="3200" spc="-5" b="1" i="1">
                <a:latin typeface="Calibri"/>
                <a:cs typeface="Calibri"/>
              </a:rPr>
              <a:t>which  </a:t>
            </a:r>
            <a:r>
              <a:rPr dirty="0" sz="3200" spc="-5" b="1" i="1">
                <a:latin typeface="Calibri"/>
                <a:cs typeface="Calibri"/>
              </a:rPr>
              <a:t>atoms.</a:t>
            </a:r>
            <a:endParaRPr sz="3200">
              <a:latin typeface="Calibri"/>
              <a:cs typeface="Calibri"/>
            </a:endParaRPr>
          </a:p>
        </p:txBody>
      </p:sp>
      <p:sp>
        <p:nvSpPr>
          <p:cNvPr id="5" name="object 5"/>
          <p:cNvSpPr txBox="1"/>
          <p:nvPr/>
        </p:nvSpPr>
        <p:spPr>
          <a:xfrm>
            <a:off x="6850760" y="2232787"/>
            <a:ext cx="2215515" cy="953135"/>
          </a:xfrm>
          <a:prstGeom prst="rect">
            <a:avLst/>
          </a:prstGeom>
        </p:spPr>
        <p:txBody>
          <a:bodyPr wrap="square" lIns="0" tIns="67945" rIns="0" bIns="0" rtlCol="0" vert="horz">
            <a:spAutoFit/>
          </a:bodyPr>
          <a:lstStyle/>
          <a:p>
            <a:pPr marL="12700" marR="5080" indent="68580">
              <a:lnSpc>
                <a:spcPts val="3460"/>
              </a:lnSpc>
              <a:spcBef>
                <a:spcPts val="535"/>
              </a:spcBef>
              <a:tabLst>
                <a:tab pos="1524635" algn="l"/>
                <a:tab pos="1940560" algn="l"/>
                <a:tab pos="1989455" algn="l"/>
              </a:tabLst>
            </a:pPr>
            <a:r>
              <a:rPr dirty="0" sz="3200" spc="-35" b="1" i="1">
                <a:latin typeface="Calibri"/>
                <a:cs typeface="Calibri"/>
              </a:rPr>
              <a:t>f</a:t>
            </a:r>
            <a:r>
              <a:rPr dirty="0" sz="3200" spc="-5" b="1" i="1">
                <a:latin typeface="Calibri"/>
                <a:cs typeface="Calibri"/>
              </a:rPr>
              <a:t>or</a:t>
            </a:r>
            <a:r>
              <a:rPr dirty="0" sz="3200" spc="5" b="1" i="1">
                <a:latin typeface="Calibri"/>
                <a:cs typeface="Calibri"/>
              </a:rPr>
              <a:t>m</a:t>
            </a:r>
            <a:r>
              <a:rPr dirty="0" sz="3200" spc="-5" b="1" i="1">
                <a:latin typeface="Calibri"/>
                <a:cs typeface="Calibri"/>
              </a:rPr>
              <a:t>e</a:t>
            </a:r>
            <a:r>
              <a:rPr dirty="0" sz="3200" b="1" i="1">
                <a:latin typeface="Calibri"/>
                <a:cs typeface="Calibri"/>
              </a:rPr>
              <a:t>d</a:t>
            </a:r>
            <a:r>
              <a:rPr dirty="0" sz="3200" b="1" i="1">
                <a:latin typeface="Calibri"/>
                <a:cs typeface="Calibri"/>
              </a:rPr>
              <a:t>		</a:t>
            </a:r>
            <a:r>
              <a:rPr dirty="0" sz="3200" spc="5" b="1" i="1">
                <a:latin typeface="Calibri"/>
                <a:cs typeface="Calibri"/>
              </a:rPr>
              <a:t>is  </a:t>
            </a:r>
            <a:r>
              <a:rPr dirty="0" sz="3200" spc="-25" b="1" i="1">
                <a:latin typeface="Calibri"/>
                <a:cs typeface="Calibri"/>
              </a:rPr>
              <a:t>c</a:t>
            </a:r>
            <a:r>
              <a:rPr dirty="0" sz="3200" spc="-5" b="1" i="1">
                <a:latin typeface="Calibri"/>
                <a:cs typeface="Calibri"/>
              </a:rPr>
              <a:t>o</a:t>
            </a:r>
            <a:r>
              <a:rPr dirty="0" sz="3200" spc="-30" b="1" i="1">
                <a:latin typeface="Calibri"/>
                <a:cs typeface="Calibri"/>
              </a:rPr>
              <a:t>n</a:t>
            </a:r>
            <a:r>
              <a:rPr dirty="0" sz="3200" spc="-45" b="1" i="1">
                <a:latin typeface="Calibri"/>
                <a:cs typeface="Calibri"/>
              </a:rPr>
              <a:t>t</a:t>
            </a:r>
            <a:r>
              <a:rPr dirty="0" sz="3200" b="1" i="1">
                <a:latin typeface="Calibri"/>
                <a:cs typeface="Calibri"/>
              </a:rPr>
              <a:t>ain</a:t>
            </a:r>
            <a:r>
              <a:rPr dirty="0" sz="3200" b="1" i="1">
                <a:latin typeface="Calibri"/>
                <a:cs typeface="Calibri"/>
              </a:rPr>
              <a:t>	</a:t>
            </a:r>
            <a:r>
              <a:rPr dirty="0" sz="3200" b="1" i="1">
                <a:solidFill>
                  <a:srgbClr val="C00000"/>
                </a:solidFill>
                <a:latin typeface="Calibri"/>
                <a:cs typeface="Calibri"/>
              </a:rPr>
              <a:t>3</a:t>
            </a:r>
            <a:r>
              <a:rPr dirty="0" sz="3200" b="1" i="1">
                <a:solidFill>
                  <a:srgbClr val="C00000"/>
                </a:solidFill>
                <a:latin typeface="Calibri"/>
                <a:cs typeface="Calibri"/>
              </a:rPr>
              <a:t>		</a:t>
            </a:r>
            <a:r>
              <a:rPr dirty="0" sz="3200" b="1" i="1">
                <a:solidFill>
                  <a:srgbClr val="C00000"/>
                </a:solidFill>
                <a:latin typeface="Calibri"/>
                <a:cs typeface="Calibri"/>
              </a:rPr>
              <a:t>C</a:t>
            </a:r>
            <a:endParaRPr sz="3200">
              <a:latin typeface="Calibri"/>
              <a:cs typeface="Calibri"/>
            </a:endParaRPr>
          </a:p>
        </p:txBody>
      </p:sp>
      <p:sp>
        <p:nvSpPr>
          <p:cNvPr id="6" name="object 6"/>
          <p:cNvSpPr txBox="1"/>
          <p:nvPr/>
        </p:nvSpPr>
        <p:spPr>
          <a:xfrm>
            <a:off x="78739" y="3647313"/>
            <a:ext cx="8985885" cy="3098800"/>
          </a:xfrm>
          <a:prstGeom prst="rect">
            <a:avLst/>
          </a:prstGeom>
        </p:spPr>
        <p:txBody>
          <a:bodyPr wrap="square" lIns="0" tIns="67945" rIns="0" bIns="0" rtlCol="0" vert="horz">
            <a:spAutoFit/>
          </a:bodyPr>
          <a:lstStyle/>
          <a:p>
            <a:pPr marL="355600" marR="5080" indent="-342900">
              <a:lnSpc>
                <a:spcPts val="3460"/>
              </a:lnSpc>
              <a:spcBef>
                <a:spcPts val="535"/>
              </a:spcBef>
              <a:buFont typeface="Wingdings"/>
              <a:buChar char=""/>
              <a:tabLst>
                <a:tab pos="447040" algn="l"/>
                <a:tab pos="1176655" algn="l"/>
                <a:tab pos="2313940" algn="l"/>
                <a:tab pos="2886710" algn="l"/>
                <a:tab pos="4967605" algn="l"/>
                <a:tab pos="5595620" algn="l"/>
                <a:tab pos="6628765" algn="l"/>
                <a:tab pos="7569834" algn="l"/>
                <a:tab pos="8629015" algn="l"/>
              </a:tabLst>
            </a:pPr>
            <a:r>
              <a:rPr dirty="0" sz="3200" spc="-10" b="1" i="1">
                <a:latin typeface="Calibri"/>
                <a:cs typeface="Calibri"/>
              </a:rPr>
              <a:t>C</a:t>
            </a:r>
            <a:r>
              <a:rPr dirty="0" sz="3200" b="1" i="1">
                <a:latin typeface="Calibri"/>
                <a:cs typeface="Calibri"/>
              </a:rPr>
              <a:t>3</a:t>
            </a:r>
            <a:r>
              <a:rPr dirty="0" sz="3200" b="1" i="1">
                <a:latin typeface="Calibri"/>
                <a:cs typeface="Calibri"/>
              </a:rPr>
              <a:t>	</a:t>
            </a:r>
            <a:r>
              <a:rPr dirty="0" sz="3200" b="1" i="1">
                <a:latin typeface="Calibri"/>
                <a:cs typeface="Calibri"/>
              </a:rPr>
              <a:t>cyc</a:t>
            </a:r>
            <a:r>
              <a:rPr dirty="0" sz="3200" spc="-15" b="1" i="1">
                <a:latin typeface="Calibri"/>
                <a:cs typeface="Calibri"/>
              </a:rPr>
              <a:t>l</a:t>
            </a:r>
            <a:r>
              <a:rPr dirty="0" sz="3200" b="1" i="1">
                <a:latin typeface="Calibri"/>
                <a:cs typeface="Calibri"/>
              </a:rPr>
              <a:t>e</a:t>
            </a:r>
            <a:r>
              <a:rPr dirty="0" sz="3200" b="1" i="1">
                <a:latin typeface="Calibri"/>
                <a:cs typeface="Calibri"/>
              </a:rPr>
              <a:t>	</a:t>
            </a:r>
            <a:r>
              <a:rPr dirty="0" sz="3200" spc="5" b="1" i="1">
                <a:latin typeface="Calibri"/>
                <a:cs typeface="Calibri"/>
              </a:rPr>
              <a:t>i</a:t>
            </a:r>
            <a:r>
              <a:rPr dirty="0" sz="3200" b="1" i="1">
                <a:latin typeface="Calibri"/>
                <a:cs typeface="Calibri"/>
              </a:rPr>
              <a:t>s</a:t>
            </a:r>
            <a:r>
              <a:rPr dirty="0" sz="3200" b="1" i="1">
                <a:latin typeface="Calibri"/>
                <a:cs typeface="Calibri"/>
              </a:rPr>
              <a:t>	</a:t>
            </a:r>
            <a:r>
              <a:rPr dirty="0" sz="3200" spc="-25" b="1" i="1">
                <a:latin typeface="Calibri"/>
                <a:cs typeface="Calibri"/>
              </a:rPr>
              <a:t>c</a:t>
            </a:r>
            <a:r>
              <a:rPr dirty="0" sz="3200" spc="-5" b="1" i="1">
                <a:latin typeface="Calibri"/>
                <a:cs typeface="Calibri"/>
              </a:rPr>
              <a:t>ompl</a:t>
            </a:r>
            <a:r>
              <a:rPr dirty="0" sz="3200" spc="-20" b="1" i="1">
                <a:latin typeface="Calibri"/>
                <a:cs typeface="Calibri"/>
              </a:rPr>
              <a:t>e</a:t>
            </a:r>
            <a:r>
              <a:rPr dirty="0" sz="3200" spc="-15" b="1" i="1">
                <a:latin typeface="Calibri"/>
                <a:cs typeface="Calibri"/>
              </a:rPr>
              <a:t>te</a:t>
            </a:r>
            <a:r>
              <a:rPr dirty="0" sz="3200" b="1" i="1">
                <a:latin typeface="Calibri"/>
                <a:cs typeface="Calibri"/>
              </a:rPr>
              <a:t>d</a:t>
            </a:r>
            <a:r>
              <a:rPr dirty="0" sz="3200" b="1" i="1">
                <a:latin typeface="Calibri"/>
                <a:cs typeface="Calibri"/>
              </a:rPr>
              <a:t>	</a:t>
            </a:r>
            <a:r>
              <a:rPr dirty="0" sz="3200" spc="5" b="1" i="1">
                <a:latin typeface="Calibri"/>
                <a:cs typeface="Calibri"/>
              </a:rPr>
              <a:t>i</a:t>
            </a:r>
            <a:r>
              <a:rPr dirty="0" sz="3200" b="1" i="1">
                <a:latin typeface="Calibri"/>
                <a:cs typeface="Calibri"/>
              </a:rPr>
              <a:t>n</a:t>
            </a:r>
            <a:r>
              <a:rPr dirty="0" sz="3200" b="1" i="1">
                <a:latin typeface="Calibri"/>
                <a:cs typeface="Calibri"/>
              </a:rPr>
              <a:t>	</a:t>
            </a:r>
            <a:r>
              <a:rPr dirty="0" sz="3200" spc="-5" b="1" i="1">
                <a:latin typeface="Calibri"/>
                <a:cs typeface="Calibri"/>
              </a:rPr>
              <a:t>onl</a:t>
            </a:r>
            <a:r>
              <a:rPr dirty="0" sz="3200" b="1" i="1">
                <a:latin typeface="Calibri"/>
                <a:cs typeface="Calibri"/>
              </a:rPr>
              <a:t>y</a:t>
            </a:r>
            <a:r>
              <a:rPr dirty="0" sz="3200" b="1" i="1">
                <a:latin typeface="Calibri"/>
                <a:cs typeface="Calibri"/>
              </a:rPr>
              <a:t>	</a:t>
            </a:r>
            <a:r>
              <a:rPr dirty="0" sz="3200" b="1" i="1">
                <a:latin typeface="Calibri"/>
                <a:cs typeface="Calibri"/>
              </a:rPr>
              <a:t>one</a:t>
            </a:r>
            <a:r>
              <a:rPr dirty="0" sz="3200" b="1" i="1">
                <a:latin typeface="Calibri"/>
                <a:cs typeface="Calibri"/>
              </a:rPr>
              <a:t>	</a:t>
            </a:r>
            <a:r>
              <a:rPr dirty="0" sz="3200" b="1" i="1">
                <a:latin typeface="Calibri"/>
                <a:cs typeface="Calibri"/>
              </a:rPr>
              <a:t>type</a:t>
            </a:r>
            <a:r>
              <a:rPr dirty="0" sz="3200" b="1" i="1">
                <a:latin typeface="Calibri"/>
                <a:cs typeface="Calibri"/>
              </a:rPr>
              <a:t>	</a:t>
            </a:r>
            <a:r>
              <a:rPr dirty="0" sz="3200" b="1" i="1">
                <a:latin typeface="Calibri"/>
                <a:cs typeface="Calibri"/>
              </a:rPr>
              <a:t>of  </a:t>
            </a:r>
            <a:r>
              <a:rPr dirty="0" sz="3200" spc="-5" b="1" i="1">
                <a:latin typeface="Calibri"/>
                <a:cs typeface="Calibri"/>
              </a:rPr>
              <a:t>chloroplast</a:t>
            </a:r>
            <a:r>
              <a:rPr dirty="0" sz="3200" spc="-15" b="1" i="1">
                <a:latin typeface="Calibri"/>
                <a:cs typeface="Calibri"/>
              </a:rPr>
              <a:t> </a:t>
            </a:r>
            <a:r>
              <a:rPr dirty="0" sz="3200" spc="-5" b="1" i="1">
                <a:latin typeface="Calibri"/>
                <a:cs typeface="Calibri"/>
              </a:rPr>
              <a:t>present</a:t>
            </a:r>
            <a:r>
              <a:rPr dirty="0" sz="3200" spc="-40" b="1" i="1">
                <a:latin typeface="Calibri"/>
                <a:cs typeface="Calibri"/>
              </a:rPr>
              <a:t> </a:t>
            </a:r>
            <a:r>
              <a:rPr dirty="0" sz="3200" b="1" i="1">
                <a:latin typeface="Calibri"/>
                <a:cs typeface="Calibri"/>
              </a:rPr>
              <a:t>in</a:t>
            </a:r>
            <a:r>
              <a:rPr dirty="0" sz="3200" spc="-5" b="1" i="1">
                <a:latin typeface="Calibri"/>
                <a:cs typeface="Calibri"/>
              </a:rPr>
              <a:t> mesophyll.</a:t>
            </a:r>
            <a:endParaRPr sz="3200">
              <a:latin typeface="Calibri"/>
              <a:cs typeface="Calibri"/>
            </a:endParaRPr>
          </a:p>
          <a:p>
            <a:pPr marL="355600" indent="-342900">
              <a:lnSpc>
                <a:spcPct val="100000"/>
              </a:lnSpc>
              <a:spcBef>
                <a:spcPts val="330"/>
              </a:spcBef>
              <a:buFont typeface="Wingdings"/>
              <a:buChar char=""/>
              <a:tabLst>
                <a:tab pos="355600" algn="l"/>
              </a:tabLst>
            </a:pPr>
            <a:r>
              <a:rPr dirty="0" sz="3200" spc="-5" b="1" i="1">
                <a:latin typeface="Calibri"/>
                <a:cs typeface="Calibri"/>
              </a:rPr>
              <a:t>It</a:t>
            </a:r>
            <a:r>
              <a:rPr dirty="0" sz="3200" b="1" i="1">
                <a:latin typeface="Calibri"/>
                <a:cs typeface="Calibri"/>
              </a:rPr>
              <a:t> </a:t>
            </a:r>
            <a:r>
              <a:rPr dirty="0" sz="3200" spc="-30" b="1" i="1">
                <a:latin typeface="Calibri"/>
                <a:cs typeface="Calibri"/>
              </a:rPr>
              <a:t>takes</a:t>
            </a:r>
            <a:r>
              <a:rPr dirty="0" sz="3200" b="1" i="1">
                <a:latin typeface="Calibri"/>
                <a:cs typeface="Calibri"/>
              </a:rPr>
              <a:t> </a:t>
            </a:r>
            <a:r>
              <a:rPr dirty="0" sz="3200" spc="-5" b="1" i="1">
                <a:latin typeface="Calibri"/>
                <a:cs typeface="Calibri"/>
              </a:rPr>
              <a:t>place</a:t>
            </a:r>
            <a:r>
              <a:rPr dirty="0" sz="3200" spc="-20" b="1" i="1">
                <a:latin typeface="Calibri"/>
                <a:cs typeface="Calibri"/>
              </a:rPr>
              <a:t> </a:t>
            </a:r>
            <a:r>
              <a:rPr dirty="0" sz="3200" b="1" i="1">
                <a:latin typeface="Calibri"/>
                <a:cs typeface="Calibri"/>
              </a:rPr>
              <a:t>at</a:t>
            </a:r>
            <a:r>
              <a:rPr dirty="0" sz="3200" spc="-10" b="1" i="1">
                <a:latin typeface="Calibri"/>
                <a:cs typeface="Calibri"/>
              </a:rPr>
              <a:t> </a:t>
            </a:r>
            <a:r>
              <a:rPr dirty="0" sz="3200" spc="-5" b="1" i="1">
                <a:latin typeface="Calibri"/>
                <a:cs typeface="Calibri"/>
              </a:rPr>
              <a:t>comparatively</a:t>
            </a:r>
            <a:r>
              <a:rPr dirty="0" sz="3200" spc="5" b="1" i="1">
                <a:latin typeface="Calibri"/>
                <a:cs typeface="Calibri"/>
              </a:rPr>
              <a:t> </a:t>
            </a:r>
            <a:r>
              <a:rPr dirty="0" sz="3200" b="1" i="1">
                <a:latin typeface="Calibri"/>
                <a:cs typeface="Calibri"/>
              </a:rPr>
              <a:t>low</a:t>
            </a:r>
            <a:r>
              <a:rPr dirty="0" sz="3200" spc="-50" b="1" i="1">
                <a:latin typeface="Calibri"/>
                <a:cs typeface="Calibri"/>
              </a:rPr>
              <a:t> </a:t>
            </a:r>
            <a:r>
              <a:rPr dirty="0" sz="3200" spc="-5" b="1" i="1">
                <a:latin typeface="Calibri"/>
                <a:cs typeface="Calibri"/>
              </a:rPr>
              <a:t>temperature.</a:t>
            </a:r>
            <a:endParaRPr sz="3200">
              <a:latin typeface="Calibri"/>
              <a:cs typeface="Calibri"/>
            </a:endParaRPr>
          </a:p>
          <a:p>
            <a:pPr marL="355600" indent="-342900">
              <a:lnSpc>
                <a:spcPct val="100000"/>
              </a:lnSpc>
              <a:spcBef>
                <a:spcPts val="385"/>
              </a:spcBef>
              <a:buFont typeface="Wingdings"/>
              <a:buChar char=""/>
              <a:tabLst>
                <a:tab pos="355600" algn="l"/>
              </a:tabLst>
            </a:pPr>
            <a:r>
              <a:rPr dirty="0" sz="3200" spc="-5" b="1" i="1">
                <a:solidFill>
                  <a:srgbClr val="C00000"/>
                </a:solidFill>
                <a:latin typeface="Calibri"/>
                <a:cs typeface="Calibri"/>
              </a:rPr>
              <a:t>Photorespiration</a:t>
            </a:r>
            <a:r>
              <a:rPr dirty="0" sz="3200" spc="-35" b="1" i="1">
                <a:solidFill>
                  <a:srgbClr val="C00000"/>
                </a:solidFill>
                <a:latin typeface="Calibri"/>
                <a:cs typeface="Calibri"/>
              </a:rPr>
              <a:t> </a:t>
            </a:r>
            <a:r>
              <a:rPr dirty="0" sz="3200" spc="-5" b="1" i="1">
                <a:latin typeface="Calibri"/>
                <a:cs typeface="Calibri"/>
              </a:rPr>
              <a:t>occurs</a:t>
            </a:r>
            <a:r>
              <a:rPr dirty="0" sz="3200" spc="-25" b="1" i="1">
                <a:latin typeface="Calibri"/>
                <a:cs typeface="Calibri"/>
              </a:rPr>
              <a:t> </a:t>
            </a:r>
            <a:r>
              <a:rPr dirty="0" sz="3200" b="1" i="1">
                <a:latin typeface="Calibri"/>
                <a:cs typeface="Calibri"/>
              </a:rPr>
              <a:t>in</a:t>
            </a:r>
            <a:r>
              <a:rPr dirty="0" sz="3200" spc="-25" b="1" i="1">
                <a:latin typeface="Calibri"/>
                <a:cs typeface="Calibri"/>
              </a:rPr>
              <a:t> </a:t>
            </a:r>
            <a:r>
              <a:rPr dirty="0" sz="3200" spc="-5" b="1" i="1">
                <a:latin typeface="Calibri"/>
                <a:cs typeface="Calibri"/>
              </a:rPr>
              <a:t>C3</a:t>
            </a:r>
            <a:r>
              <a:rPr dirty="0" sz="3200" spc="10" b="1" i="1">
                <a:latin typeface="Calibri"/>
                <a:cs typeface="Calibri"/>
              </a:rPr>
              <a:t> </a:t>
            </a:r>
            <a:r>
              <a:rPr dirty="0" sz="3200" spc="-5" b="1" i="1">
                <a:latin typeface="Calibri"/>
                <a:cs typeface="Calibri"/>
              </a:rPr>
              <a:t>plants.</a:t>
            </a:r>
            <a:endParaRPr sz="3200">
              <a:latin typeface="Calibri"/>
              <a:cs typeface="Calibri"/>
            </a:endParaRPr>
          </a:p>
          <a:p>
            <a:pPr marL="355600" indent="-342900">
              <a:lnSpc>
                <a:spcPct val="100000"/>
              </a:lnSpc>
              <a:spcBef>
                <a:spcPts val="384"/>
              </a:spcBef>
              <a:buFont typeface="Wingdings"/>
              <a:buChar char=""/>
              <a:tabLst>
                <a:tab pos="355600" algn="l"/>
              </a:tabLst>
            </a:pPr>
            <a:r>
              <a:rPr dirty="0" sz="3200" spc="-5" b="1" i="1">
                <a:latin typeface="Calibri"/>
                <a:cs typeface="Calibri"/>
              </a:rPr>
              <a:t>The</a:t>
            </a:r>
            <a:r>
              <a:rPr dirty="0" sz="3200" spc="10" b="1" i="1">
                <a:latin typeface="Calibri"/>
                <a:cs typeface="Calibri"/>
              </a:rPr>
              <a:t> </a:t>
            </a:r>
            <a:r>
              <a:rPr dirty="0" sz="3200" spc="-10" b="1" i="1">
                <a:latin typeface="Calibri"/>
                <a:cs typeface="Calibri"/>
              </a:rPr>
              <a:t>rate</a:t>
            </a:r>
            <a:r>
              <a:rPr dirty="0" sz="3200" spc="-15" b="1" i="1">
                <a:latin typeface="Calibri"/>
                <a:cs typeface="Calibri"/>
              </a:rPr>
              <a:t> </a:t>
            </a:r>
            <a:r>
              <a:rPr dirty="0" sz="3200" b="1" i="1">
                <a:latin typeface="Calibri"/>
                <a:cs typeface="Calibri"/>
              </a:rPr>
              <a:t>of</a:t>
            </a:r>
            <a:r>
              <a:rPr dirty="0" sz="3200" spc="-5" b="1" i="1">
                <a:latin typeface="Calibri"/>
                <a:cs typeface="Calibri"/>
              </a:rPr>
              <a:t> </a:t>
            </a:r>
            <a:r>
              <a:rPr dirty="0" sz="3200" spc="-10" b="1" i="1">
                <a:latin typeface="Calibri"/>
                <a:cs typeface="Calibri"/>
              </a:rPr>
              <a:t>photosynthesis</a:t>
            </a:r>
            <a:r>
              <a:rPr dirty="0" sz="3200" spc="-35" b="1" i="1">
                <a:latin typeface="Calibri"/>
                <a:cs typeface="Calibri"/>
              </a:rPr>
              <a:t> </a:t>
            </a:r>
            <a:r>
              <a:rPr dirty="0" sz="3200" b="1" i="1">
                <a:latin typeface="Calibri"/>
                <a:cs typeface="Calibri"/>
              </a:rPr>
              <a:t>is </a:t>
            </a:r>
            <a:r>
              <a:rPr dirty="0" sz="3200" spc="-5" b="1" i="1">
                <a:latin typeface="Calibri"/>
                <a:cs typeface="Calibri"/>
              </a:rPr>
              <a:t>comparatively</a:t>
            </a:r>
            <a:r>
              <a:rPr dirty="0" sz="3200" spc="10" b="1" i="1">
                <a:latin typeface="Calibri"/>
                <a:cs typeface="Calibri"/>
              </a:rPr>
              <a:t> </a:t>
            </a:r>
            <a:r>
              <a:rPr dirty="0" sz="3200" spc="-45" b="1" i="1">
                <a:latin typeface="Calibri"/>
                <a:cs typeface="Calibri"/>
              </a:rPr>
              <a:t>lower.</a:t>
            </a:r>
            <a:endParaRPr sz="3200">
              <a:latin typeface="Calibri"/>
              <a:cs typeface="Calibri"/>
            </a:endParaRPr>
          </a:p>
          <a:p>
            <a:pPr marL="355600" indent="-342900">
              <a:lnSpc>
                <a:spcPct val="100000"/>
              </a:lnSpc>
              <a:spcBef>
                <a:spcPts val="380"/>
              </a:spcBef>
              <a:buFont typeface="Wingdings"/>
              <a:buChar char=""/>
              <a:tabLst>
                <a:tab pos="355600" algn="l"/>
              </a:tabLst>
            </a:pPr>
            <a:r>
              <a:rPr dirty="0" sz="3200" spc="-5" b="1" i="1">
                <a:latin typeface="Calibri"/>
                <a:cs typeface="Calibri"/>
              </a:rPr>
              <a:t>It</a:t>
            </a:r>
            <a:r>
              <a:rPr dirty="0" sz="3200" b="1" i="1">
                <a:latin typeface="Calibri"/>
                <a:cs typeface="Calibri"/>
              </a:rPr>
              <a:t> </a:t>
            </a:r>
            <a:r>
              <a:rPr dirty="0" sz="3200" spc="-5" b="1" i="1">
                <a:latin typeface="Calibri"/>
                <a:cs typeface="Calibri"/>
              </a:rPr>
              <a:t>occurs</a:t>
            </a:r>
            <a:r>
              <a:rPr dirty="0" sz="3200" spc="-25" b="1" i="1">
                <a:latin typeface="Calibri"/>
                <a:cs typeface="Calibri"/>
              </a:rPr>
              <a:t> </a:t>
            </a:r>
            <a:r>
              <a:rPr dirty="0" sz="3200" b="1" i="1">
                <a:latin typeface="Calibri"/>
                <a:cs typeface="Calibri"/>
              </a:rPr>
              <a:t>in </a:t>
            </a:r>
            <a:r>
              <a:rPr dirty="0" sz="3200" spc="-5" b="1" i="1">
                <a:latin typeface="Calibri"/>
                <a:cs typeface="Calibri"/>
              </a:rPr>
              <a:t>C3</a:t>
            </a:r>
            <a:r>
              <a:rPr dirty="0" sz="3200" b="1" i="1">
                <a:latin typeface="Calibri"/>
                <a:cs typeface="Calibri"/>
              </a:rPr>
              <a:t> </a:t>
            </a:r>
            <a:r>
              <a:rPr dirty="0" sz="3200" spc="-5" b="1" i="1">
                <a:latin typeface="Calibri"/>
                <a:cs typeface="Calibri"/>
              </a:rPr>
              <a:t>plants</a:t>
            </a:r>
            <a:r>
              <a:rPr dirty="0" sz="3200" spc="-10" b="1" i="1">
                <a:latin typeface="Calibri"/>
                <a:cs typeface="Calibri"/>
              </a:rPr>
              <a:t> </a:t>
            </a:r>
            <a:r>
              <a:rPr dirty="0" sz="3200" spc="-5" b="1" i="1">
                <a:latin typeface="Calibri"/>
                <a:cs typeface="Calibri"/>
              </a:rPr>
              <a:t>which</a:t>
            </a:r>
            <a:r>
              <a:rPr dirty="0" sz="3200" spc="-20" b="1" i="1">
                <a:latin typeface="Calibri"/>
                <a:cs typeface="Calibri"/>
              </a:rPr>
              <a:t> </a:t>
            </a:r>
            <a:r>
              <a:rPr dirty="0" sz="3200" spc="-5" b="1" i="1">
                <a:latin typeface="Calibri"/>
                <a:cs typeface="Calibri"/>
              </a:rPr>
              <a:t>show</a:t>
            </a:r>
            <a:r>
              <a:rPr dirty="0" sz="3200" spc="-15" b="1" i="1">
                <a:latin typeface="Calibri"/>
                <a:cs typeface="Calibri"/>
              </a:rPr>
              <a:t> </a:t>
            </a:r>
            <a:r>
              <a:rPr dirty="0" sz="3200" spc="-5" b="1" i="1">
                <a:latin typeface="Calibri"/>
                <a:cs typeface="Calibri"/>
              </a:rPr>
              <a:t>normal</a:t>
            </a:r>
            <a:r>
              <a:rPr dirty="0" sz="3200" spc="-15" b="1" i="1">
                <a:latin typeface="Calibri"/>
                <a:cs typeface="Calibri"/>
              </a:rPr>
              <a:t> </a:t>
            </a:r>
            <a:r>
              <a:rPr dirty="0" sz="3200" spc="-10" b="1" i="1">
                <a:latin typeface="Calibri"/>
                <a:cs typeface="Calibri"/>
              </a:rPr>
              <a:t>anatomy</a:t>
            </a:r>
            <a:r>
              <a:rPr dirty="0" sz="3200" spc="-10">
                <a:latin typeface="Calibri"/>
                <a:cs typeface="Calibri"/>
              </a:rPr>
              <a:t>.</a:t>
            </a:r>
            <a:endParaRPr sz="3200">
              <a:latin typeface="Calibri"/>
              <a:cs typeface="Calibri"/>
            </a:endParaRPr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/>
          <p:nvPr/>
        </p:nvSpPr>
        <p:spPr>
          <a:xfrm>
            <a:off x="78739" y="0"/>
            <a:ext cx="8987790" cy="6659880"/>
          </a:xfrm>
          <a:prstGeom prst="rect">
            <a:avLst/>
          </a:prstGeom>
        </p:spPr>
        <p:txBody>
          <a:bodyPr wrap="square" lIns="0" tIns="110489" rIns="0" bIns="0" rtlCol="0" vert="horz">
            <a:spAutoFit/>
          </a:bodyPr>
          <a:lstStyle/>
          <a:p>
            <a:pPr marL="355600" indent="-342900">
              <a:lnSpc>
                <a:spcPct val="100000"/>
              </a:lnSpc>
              <a:spcBef>
                <a:spcPts val="869"/>
              </a:spcBef>
              <a:buFont typeface="Arial MT"/>
              <a:buChar char="•"/>
              <a:tabLst>
                <a:tab pos="354965" algn="l"/>
                <a:tab pos="355600" algn="l"/>
              </a:tabLst>
            </a:pPr>
            <a:r>
              <a:rPr dirty="0" u="heavy" sz="3200" spc="-5" b="1" i="1">
                <a:solidFill>
                  <a:srgbClr val="92D050"/>
                </a:solidFill>
                <a:uFill>
                  <a:solidFill>
                    <a:srgbClr val="92D050"/>
                  </a:solidFill>
                </a:uFill>
                <a:latin typeface="Calibri"/>
                <a:cs typeface="Calibri"/>
              </a:rPr>
              <a:t> </a:t>
            </a:r>
            <a:r>
              <a:rPr dirty="0" u="heavy" sz="3200" spc="-5" b="1" i="1">
                <a:solidFill>
                  <a:srgbClr val="92D050"/>
                </a:solidFill>
                <a:uFill>
                  <a:solidFill>
                    <a:srgbClr val="92D050"/>
                  </a:solidFill>
                </a:uFill>
                <a:latin typeface="Calibri"/>
                <a:cs typeface="Calibri"/>
              </a:rPr>
              <a:t>C4</a:t>
            </a:r>
            <a:r>
              <a:rPr dirty="0" u="heavy" sz="3200" spc="-20" b="1" i="1">
                <a:solidFill>
                  <a:srgbClr val="92D050"/>
                </a:solidFill>
                <a:uFill>
                  <a:solidFill>
                    <a:srgbClr val="92D050"/>
                  </a:solidFill>
                </a:uFill>
                <a:latin typeface="Calibri"/>
                <a:cs typeface="Calibri"/>
              </a:rPr>
              <a:t> </a:t>
            </a:r>
            <a:r>
              <a:rPr dirty="0" u="heavy" sz="3200" b="1" i="1">
                <a:solidFill>
                  <a:srgbClr val="92D050"/>
                </a:solidFill>
                <a:uFill>
                  <a:solidFill>
                    <a:srgbClr val="92D050"/>
                  </a:solidFill>
                </a:uFill>
                <a:latin typeface="Calibri"/>
                <a:cs typeface="Calibri"/>
              </a:rPr>
              <a:t>cycle</a:t>
            </a:r>
            <a:endParaRPr sz="3200">
              <a:latin typeface="Calibri"/>
              <a:cs typeface="Calibri"/>
            </a:endParaRPr>
          </a:p>
          <a:p>
            <a:pPr marL="355600" marR="6350" indent="-342900">
              <a:lnSpc>
                <a:spcPct val="100000"/>
              </a:lnSpc>
              <a:spcBef>
                <a:spcPts val="770"/>
              </a:spcBef>
              <a:buFont typeface="Wingdings"/>
              <a:buChar char=""/>
              <a:tabLst>
                <a:tab pos="447040" algn="l"/>
                <a:tab pos="1262380" algn="l"/>
                <a:tab pos="2799715" algn="l"/>
                <a:tab pos="3683000" algn="l"/>
                <a:tab pos="5316855" algn="l"/>
                <a:tab pos="5777230" algn="l"/>
                <a:tab pos="6191250" algn="l"/>
                <a:tab pos="6597015" algn="l"/>
                <a:tab pos="7006590" algn="l"/>
                <a:tab pos="8770620" algn="l"/>
              </a:tabLst>
            </a:pPr>
            <a:r>
              <a:rPr dirty="0" sz="3200" spc="-5" b="1" i="1">
                <a:latin typeface="Calibri"/>
                <a:cs typeface="Calibri"/>
              </a:rPr>
              <a:t>Th</a:t>
            </a:r>
            <a:r>
              <a:rPr dirty="0" sz="3200" b="1" i="1">
                <a:latin typeface="Calibri"/>
                <a:cs typeface="Calibri"/>
              </a:rPr>
              <a:t>e</a:t>
            </a:r>
            <a:r>
              <a:rPr dirty="0" sz="3200" b="1" i="1">
                <a:latin typeface="Calibri"/>
                <a:cs typeface="Calibri"/>
              </a:rPr>
              <a:t>	</a:t>
            </a:r>
            <a:r>
              <a:rPr dirty="0" sz="3200" b="1" i="1">
                <a:latin typeface="Calibri"/>
                <a:cs typeface="Calibri"/>
              </a:rPr>
              <a:t>prima</a:t>
            </a:r>
            <a:r>
              <a:rPr dirty="0" sz="3200" spc="15" b="1" i="1">
                <a:latin typeface="Calibri"/>
                <a:cs typeface="Calibri"/>
              </a:rPr>
              <a:t>r</a:t>
            </a:r>
            <a:r>
              <a:rPr dirty="0" sz="3200" b="1" i="1">
                <a:latin typeface="Calibri"/>
                <a:cs typeface="Calibri"/>
              </a:rPr>
              <a:t>y</a:t>
            </a:r>
            <a:r>
              <a:rPr dirty="0" sz="3200" b="1" i="1">
                <a:latin typeface="Calibri"/>
                <a:cs typeface="Calibri"/>
              </a:rPr>
              <a:t>	</a:t>
            </a:r>
            <a:r>
              <a:rPr dirty="0" sz="3200" spc="-45" b="1" i="1">
                <a:latin typeface="Calibri"/>
                <a:cs typeface="Calibri"/>
              </a:rPr>
              <a:t>C</a:t>
            </a:r>
            <a:r>
              <a:rPr dirty="0" sz="3200" spc="-5" b="1" i="1">
                <a:latin typeface="Calibri"/>
                <a:cs typeface="Calibri"/>
              </a:rPr>
              <a:t>O</a:t>
            </a:r>
            <a:r>
              <a:rPr dirty="0" sz="3200" b="1" i="1">
                <a:latin typeface="Calibri"/>
                <a:cs typeface="Calibri"/>
              </a:rPr>
              <a:t>2</a:t>
            </a:r>
            <a:r>
              <a:rPr dirty="0" sz="3200" b="1" i="1">
                <a:latin typeface="Calibri"/>
                <a:cs typeface="Calibri"/>
              </a:rPr>
              <a:t>	</a:t>
            </a:r>
            <a:r>
              <a:rPr dirty="0" sz="3200" b="1" i="1">
                <a:latin typeface="Calibri"/>
                <a:cs typeface="Calibri"/>
              </a:rPr>
              <a:t>a</a:t>
            </a:r>
            <a:r>
              <a:rPr dirty="0" sz="3200" spc="-35" b="1" i="1">
                <a:latin typeface="Calibri"/>
                <a:cs typeface="Calibri"/>
              </a:rPr>
              <a:t>c</a:t>
            </a:r>
            <a:r>
              <a:rPr dirty="0" sz="3200" spc="-25" b="1" i="1">
                <a:latin typeface="Calibri"/>
                <a:cs typeface="Calibri"/>
              </a:rPr>
              <a:t>c</a:t>
            </a:r>
            <a:r>
              <a:rPr dirty="0" sz="3200" spc="-5" b="1" i="1">
                <a:latin typeface="Calibri"/>
                <a:cs typeface="Calibri"/>
              </a:rPr>
              <a:t>e</a:t>
            </a:r>
            <a:r>
              <a:rPr dirty="0" sz="3200" spc="-30" b="1" i="1">
                <a:latin typeface="Calibri"/>
                <a:cs typeface="Calibri"/>
              </a:rPr>
              <a:t>p</a:t>
            </a:r>
            <a:r>
              <a:rPr dirty="0" sz="3200" spc="-35" b="1" i="1">
                <a:latin typeface="Calibri"/>
                <a:cs typeface="Calibri"/>
              </a:rPr>
              <a:t>t</a:t>
            </a:r>
            <a:r>
              <a:rPr dirty="0" sz="3200" spc="-5" b="1" i="1">
                <a:latin typeface="Calibri"/>
                <a:cs typeface="Calibri"/>
              </a:rPr>
              <a:t>e</a:t>
            </a:r>
            <a:r>
              <a:rPr dirty="0" sz="3200" b="1" i="1">
                <a:latin typeface="Calibri"/>
                <a:cs typeface="Calibri"/>
              </a:rPr>
              <a:t>r</a:t>
            </a:r>
            <a:r>
              <a:rPr dirty="0" sz="3200" b="1" i="1">
                <a:latin typeface="Calibri"/>
                <a:cs typeface="Calibri"/>
              </a:rPr>
              <a:t>	</a:t>
            </a:r>
            <a:r>
              <a:rPr dirty="0" sz="3200" spc="5" b="1" i="1">
                <a:latin typeface="Calibri"/>
                <a:cs typeface="Calibri"/>
              </a:rPr>
              <a:t>i</a:t>
            </a:r>
            <a:r>
              <a:rPr dirty="0" sz="3200" b="1" i="1">
                <a:latin typeface="Calibri"/>
                <a:cs typeface="Calibri"/>
              </a:rPr>
              <a:t>s</a:t>
            </a:r>
            <a:r>
              <a:rPr dirty="0" sz="3200" b="1" i="1">
                <a:latin typeface="Calibri"/>
                <a:cs typeface="Calibri"/>
              </a:rPr>
              <a:t>	</a:t>
            </a:r>
            <a:r>
              <a:rPr dirty="0" sz="3200" b="1" i="1">
                <a:latin typeface="Calibri"/>
                <a:cs typeface="Calibri"/>
              </a:rPr>
              <a:t>a</a:t>
            </a:r>
            <a:r>
              <a:rPr dirty="0" sz="3200" b="1" i="1">
                <a:latin typeface="Calibri"/>
                <a:cs typeface="Calibri"/>
              </a:rPr>
              <a:t>	</a:t>
            </a:r>
            <a:r>
              <a:rPr dirty="0" sz="3200" b="1" i="1">
                <a:latin typeface="Calibri"/>
                <a:cs typeface="Calibri"/>
              </a:rPr>
              <a:t>3</a:t>
            </a:r>
            <a:r>
              <a:rPr dirty="0" sz="3200" b="1" i="1">
                <a:latin typeface="Calibri"/>
                <a:cs typeface="Calibri"/>
              </a:rPr>
              <a:t>	</a:t>
            </a:r>
            <a:r>
              <a:rPr dirty="0" sz="3200" b="1" i="1">
                <a:latin typeface="Calibri"/>
                <a:cs typeface="Calibri"/>
              </a:rPr>
              <a:t>C</a:t>
            </a:r>
            <a:r>
              <a:rPr dirty="0" sz="3200" b="1" i="1">
                <a:latin typeface="Calibri"/>
                <a:cs typeface="Calibri"/>
              </a:rPr>
              <a:t>	</a:t>
            </a:r>
            <a:r>
              <a:rPr dirty="0" sz="3200" spc="-25" b="1" i="1">
                <a:latin typeface="Calibri"/>
                <a:cs typeface="Calibri"/>
              </a:rPr>
              <a:t>c</a:t>
            </a:r>
            <a:r>
              <a:rPr dirty="0" sz="3200" spc="-5" b="1" i="1">
                <a:latin typeface="Calibri"/>
                <a:cs typeface="Calibri"/>
              </a:rPr>
              <a:t>ompun</a:t>
            </a:r>
            <a:r>
              <a:rPr dirty="0" sz="3200" b="1" i="1">
                <a:latin typeface="Calibri"/>
                <a:cs typeface="Calibri"/>
              </a:rPr>
              <a:t>d</a:t>
            </a:r>
            <a:r>
              <a:rPr dirty="0" sz="3200" b="1" i="1">
                <a:latin typeface="Calibri"/>
                <a:cs typeface="Calibri"/>
              </a:rPr>
              <a:t>	</a:t>
            </a:r>
            <a:r>
              <a:rPr dirty="0" sz="3200" b="1" i="1">
                <a:latin typeface="Calibri"/>
                <a:cs typeface="Calibri"/>
              </a:rPr>
              <a:t>–  </a:t>
            </a:r>
            <a:r>
              <a:rPr dirty="0" sz="3200" b="1" i="1">
                <a:latin typeface="Calibri"/>
                <a:cs typeface="Calibri"/>
              </a:rPr>
              <a:t>phosphoenol</a:t>
            </a:r>
            <a:r>
              <a:rPr dirty="0" sz="3200" spc="-30" b="1" i="1">
                <a:latin typeface="Calibri"/>
                <a:cs typeface="Calibri"/>
              </a:rPr>
              <a:t> </a:t>
            </a:r>
            <a:r>
              <a:rPr dirty="0" sz="3200" spc="-5" b="1" i="1">
                <a:latin typeface="Calibri"/>
                <a:cs typeface="Calibri"/>
              </a:rPr>
              <a:t>pyruvic </a:t>
            </a:r>
            <a:r>
              <a:rPr dirty="0" sz="3200" b="1" i="1">
                <a:latin typeface="Calibri"/>
                <a:cs typeface="Calibri"/>
              </a:rPr>
              <a:t>acid</a:t>
            </a:r>
            <a:r>
              <a:rPr dirty="0" sz="3200" spc="-50" b="1" i="1">
                <a:latin typeface="Calibri"/>
                <a:cs typeface="Calibri"/>
              </a:rPr>
              <a:t> </a:t>
            </a:r>
            <a:r>
              <a:rPr dirty="0" sz="3200" spc="-5" b="1" i="1">
                <a:solidFill>
                  <a:srgbClr val="C00000"/>
                </a:solidFill>
                <a:latin typeface="Calibri"/>
                <a:cs typeface="Calibri"/>
              </a:rPr>
              <a:t>(PEP).</a:t>
            </a:r>
            <a:endParaRPr sz="3200">
              <a:latin typeface="Calibri"/>
              <a:cs typeface="Calibri"/>
            </a:endParaRPr>
          </a:p>
          <a:p>
            <a:pPr marL="447040" indent="-434340">
              <a:lnSpc>
                <a:spcPct val="100000"/>
              </a:lnSpc>
              <a:spcBef>
                <a:spcPts val="770"/>
              </a:spcBef>
              <a:buFont typeface="Wingdings"/>
              <a:buChar char=""/>
              <a:tabLst>
                <a:tab pos="447040" algn="l"/>
              </a:tabLst>
            </a:pPr>
            <a:r>
              <a:rPr dirty="0" sz="3200" spc="-5" b="1" i="1">
                <a:latin typeface="Calibri"/>
                <a:cs typeface="Calibri"/>
              </a:rPr>
              <a:t>The</a:t>
            </a:r>
            <a:r>
              <a:rPr dirty="0" sz="3200" b="1" i="1">
                <a:latin typeface="Calibri"/>
                <a:cs typeface="Calibri"/>
              </a:rPr>
              <a:t> </a:t>
            </a:r>
            <a:r>
              <a:rPr dirty="0" sz="3200" spc="-10" b="1" i="1">
                <a:latin typeface="Calibri"/>
                <a:cs typeface="Calibri"/>
              </a:rPr>
              <a:t>first</a:t>
            </a:r>
            <a:r>
              <a:rPr dirty="0" sz="3200" spc="5" b="1" i="1">
                <a:latin typeface="Calibri"/>
                <a:cs typeface="Calibri"/>
              </a:rPr>
              <a:t> </a:t>
            </a:r>
            <a:r>
              <a:rPr dirty="0" sz="3200" spc="-10" b="1" i="1">
                <a:latin typeface="Calibri"/>
                <a:cs typeface="Calibri"/>
              </a:rPr>
              <a:t>stable</a:t>
            </a:r>
            <a:r>
              <a:rPr dirty="0" sz="3200" spc="-20" b="1" i="1">
                <a:latin typeface="Calibri"/>
                <a:cs typeface="Calibri"/>
              </a:rPr>
              <a:t> </a:t>
            </a:r>
            <a:r>
              <a:rPr dirty="0" sz="3200" spc="-5" b="1" i="1">
                <a:latin typeface="Calibri"/>
                <a:cs typeface="Calibri"/>
              </a:rPr>
              <a:t>compound</a:t>
            </a:r>
            <a:r>
              <a:rPr dirty="0" sz="3200" spc="-10" b="1" i="1">
                <a:latin typeface="Calibri"/>
                <a:cs typeface="Calibri"/>
              </a:rPr>
              <a:t> </a:t>
            </a:r>
            <a:r>
              <a:rPr dirty="0" sz="3200" b="1" i="1">
                <a:latin typeface="Calibri"/>
                <a:cs typeface="Calibri"/>
              </a:rPr>
              <a:t>is</a:t>
            </a:r>
            <a:r>
              <a:rPr dirty="0" sz="3200" spc="-30" b="1" i="1">
                <a:latin typeface="Calibri"/>
                <a:cs typeface="Calibri"/>
              </a:rPr>
              <a:t> </a:t>
            </a:r>
            <a:r>
              <a:rPr dirty="0" sz="3200" b="1" i="1">
                <a:latin typeface="Calibri"/>
                <a:cs typeface="Calibri"/>
              </a:rPr>
              <a:t>a</a:t>
            </a:r>
            <a:r>
              <a:rPr dirty="0" sz="3200" spc="-10" b="1" i="1">
                <a:latin typeface="Calibri"/>
                <a:cs typeface="Calibri"/>
              </a:rPr>
              <a:t> </a:t>
            </a:r>
            <a:r>
              <a:rPr dirty="0" sz="3200" spc="-5" b="1" i="1">
                <a:solidFill>
                  <a:srgbClr val="C00000"/>
                </a:solidFill>
                <a:latin typeface="Calibri"/>
                <a:cs typeface="Calibri"/>
              </a:rPr>
              <a:t>4C</a:t>
            </a:r>
            <a:r>
              <a:rPr dirty="0" sz="3200" spc="10" b="1" i="1">
                <a:solidFill>
                  <a:srgbClr val="C00000"/>
                </a:solidFill>
                <a:latin typeface="Calibri"/>
                <a:cs typeface="Calibri"/>
              </a:rPr>
              <a:t> </a:t>
            </a:r>
            <a:r>
              <a:rPr dirty="0" sz="3200" spc="-15" b="1" i="1">
                <a:solidFill>
                  <a:srgbClr val="C00000"/>
                </a:solidFill>
                <a:latin typeface="Calibri"/>
                <a:cs typeface="Calibri"/>
              </a:rPr>
              <a:t>oxaloacetic </a:t>
            </a:r>
            <a:r>
              <a:rPr dirty="0" sz="3200" spc="-5" b="1" i="1">
                <a:solidFill>
                  <a:srgbClr val="C00000"/>
                </a:solidFill>
                <a:latin typeface="Calibri"/>
                <a:cs typeface="Calibri"/>
              </a:rPr>
              <a:t>acid.</a:t>
            </a:r>
            <a:endParaRPr sz="3200">
              <a:latin typeface="Calibri"/>
              <a:cs typeface="Calibri"/>
            </a:endParaRPr>
          </a:p>
          <a:p>
            <a:pPr algn="just" marL="355600" marR="5715" indent="-342900">
              <a:lnSpc>
                <a:spcPct val="100000"/>
              </a:lnSpc>
              <a:spcBef>
                <a:spcPts val="770"/>
              </a:spcBef>
              <a:buFont typeface="Wingdings"/>
              <a:buChar char=""/>
              <a:tabLst>
                <a:tab pos="355600" algn="l"/>
              </a:tabLst>
            </a:pPr>
            <a:r>
              <a:rPr dirty="0" sz="3200" spc="-5" b="1" i="1">
                <a:latin typeface="Calibri"/>
                <a:cs typeface="Calibri"/>
              </a:rPr>
              <a:t>C4 </a:t>
            </a:r>
            <a:r>
              <a:rPr dirty="0" sz="3200" b="1" i="1">
                <a:latin typeface="Calibri"/>
                <a:cs typeface="Calibri"/>
              </a:rPr>
              <a:t>cycle is </a:t>
            </a:r>
            <a:r>
              <a:rPr dirty="0" sz="3200" spc="-15" b="1" i="1">
                <a:latin typeface="Calibri"/>
                <a:cs typeface="Calibri"/>
              </a:rPr>
              <a:t>copmleted </a:t>
            </a:r>
            <a:r>
              <a:rPr dirty="0" sz="3200" b="1" i="1">
                <a:latin typeface="Calibri"/>
                <a:cs typeface="Calibri"/>
              </a:rPr>
              <a:t>in two types of </a:t>
            </a:r>
            <a:r>
              <a:rPr dirty="0" sz="3200" spc="-5" b="1" i="1">
                <a:latin typeface="Calibri"/>
                <a:cs typeface="Calibri"/>
              </a:rPr>
              <a:t>chloroplasts, </a:t>
            </a:r>
            <a:r>
              <a:rPr dirty="0" sz="3200" b="1" i="1">
                <a:latin typeface="Calibri"/>
                <a:cs typeface="Calibri"/>
              </a:rPr>
              <a:t> one </a:t>
            </a:r>
            <a:r>
              <a:rPr dirty="0" sz="3200" spc="-10" b="1" i="1">
                <a:latin typeface="Calibri"/>
                <a:cs typeface="Calibri"/>
              </a:rPr>
              <a:t>occuring </a:t>
            </a:r>
            <a:r>
              <a:rPr dirty="0" sz="3200" b="1" i="1">
                <a:latin typeface="Calibri"/>
                <a:cs typeface="Calibri"/>
              </a:rPr>
              <a:t>in </a:t>
            </a:r>
            <a:r>
              <a:rPr dirty="0" sz="3200" spc="-10" b="1" i="1">
                <a:latin typeface="Calibri"/>
                <a:cs typeface="Calibri"/>
              </a:rPr>
              <a:t>mesophyll cells </a:t>
            </a:r>
            <a:r>
              <a:rPr dirty="0" sz="3200" b="1" i="1">
                <a:latin typeface="Calibri"/>
                <a:cs typeface="Calibri"/>
              </a:rPr>
              <a:t>and </a:t>
            </a:r>
            <a:r>
              <a:rPr dirty="0" sz="3200" spc="-5" b="1" i="1">
                <a:latin typeface="Calibri"/>
                <a:cs typeface="Calibri"/>
              </a:rPr>
              <a:t>other </a:t>
            </a:r>
            <a:r>
              <a:rPr dirty="0" sz="3200" b="1" i="1">
                <a:latin typeface="Calibri"/>
                <a:cs typeface="Calibri"/>
              </a:rPr>
              <a:t>in bundle </a:t>
            </a:r>
            <a:r>
              <a:rPr dirty="0" sz="3200" spc="-710" b="1" i="1">
                <a:latin typeface="Calibri"/>
                <a:cs typeface="Calibri"/>
              </a:rPr>
              <a:t> </a:t>
            </a:r>
            <a:r>
              <a:rPr dirty="0" sz="3200" spc="-5" b="1" i="1">
                <a:latin typeface="Calibri"/>
                <a:cs typeface="Calibri"/>
              </a:rPr>
              <a:t>sheath</a:t>
            </a:r>
            <a:r>
              <a:rPr dirty="0" sz="3200" spc="-20" b="1" i="1">
                <a:latin typeface="Calibri"/>
                <a:cs typeface="Calibri"/>
              </a:rPr>
              <a:t> </a:t>
            </a:r>
            <a:r>
              <a:rPr dirty="0" sz="3200" spc="-5" b="1" i="1">
                <a:latin typeface="Calibri"/>
                <a:cs typeface="Calibri"/>
              </a:rPr>
              <a:t>cells.</a:t>
            </a:r>
            <a:endParaRPr sz="3200">
              <a:latin typeface="Calibri"/>
              <a:cs typeface="Calibri"/>
            </a:endParaRPr>
          </a:p>
          <a:p>
            <a:pPr algn="just" marL="355600" marR="5080" indent="-342900">
              <a:lnSpc>
                <a:spcPct val="100000"/>
              </a:lnSpc>
              <a:spcBef>
                <a:spcPts val="770"/>
              </a:spcBef>
              <a:buFont typeface="Wingdings"/>
              <a:buChar char=""/>
              <a:tabLst>
                <a:tab pos="355600" algn="l"/>
              </a:tabLst>
            </a:pPr>
            <a:r>
              <a:rPr dirty="0" sz="3200" spc="-5" b="1" i="1">
                <a:latin typeface="Calibri"/>
                <a:cs typeface="Calibri"/>
              </a:rPr>
              <a:t>It </a:t>
            </a:r>
            <a:r>
              <a:rPr dirty="0" sz="3200" spc="-30" b="1" i="1">
                <a:latin typeface="Calibri"/>
                <a:cs typeface="Calibri"/>
              </a:rPr>
              <a:t>takes </a:t>
            </a:r>
            <a:r>
              <a:rPr dirty="0" sz="3200" spc="-10" b="1" i="1">
                <a:latin typeface="Calibri"/>
                <a:cs typeface="Calibri"/>
              </a:rPr>
              <a:t>place </a:t>
            </a:r>
            <a:r>
              <a:rPr dirty="0" sz="3200" b="1" i="1">
                <a:latin typeface="Calibri"/>
                <a:cs typeface="Calibri"/>
              </a:rPr>
              <a:t>at </a:t>
            </a:r>
            <a:r>
              <a:rPr dirty="0" sz="3200" spc="-5" b="1" i="1">
                <a:latin typeface="Calibri"/>
                <a:cs typeface="Calibri"/>
              </a:rPr>
              <a:t>high temperature </a:t>
            </a:r>
            <a:r>
              <a:rPr dirty="0" sz="3200" b="1" i="1">
                <a:latin typeface="Calibri"/>
                <a:cs typeface="Calibri"/>
              </a:rPr>
              <a:t>and more </a:t>
            </a:r>
            <a:r>
              <a:rPr dirty="0" sz="3200" spc="-10" b="1" i="1">
                <a:latin typeface="Calibri"/>
                <a:cs typeface="Calibri"/>
              </a:rPr>
              <a:t>light </a:t>
            </a:r>
            <a:r>
              <a:rPr dirty="0" sz="3200" spc="-5" b="1" i="1">
                <a:latin typeface="Calibri"/>
                <a:cs typeface="Calibri"/>
              </a:rPr>
              <a:t> intensities.</a:t>
            </a:r>
            <a:endParaRPr sz="3200">
              <a:latin typeface="Calibri"/>
              <a:cs typeface="Calibri"/>
            </a:endParaRPr>
          </a:p>
          <a:p>
            <a:pPr algn="just" marL="355600" indent="-342900">
              <a:lnSpc>
                <a:spcPct val="100000"/>
              </a:lnSpc>
              <a:spcBef>
                <a:spcPts val="765"/>
              </a:spcBef>
              <a:buFont typeface="Wingdings"/>
              <a:buChar char=""/>
              <a:tabLst>
                <a:tab pos="355600" algn="l"/>
              </a:tabLst>
            </a:pPr>
            <a:r>
              <a:rPr dirty="0" sz="3200" spc="-5" b="1" i="1">
                <a:latin typeface="Calibri"/>
                <a:cs typeface="Calibri"/>
              </a:rPr>
              <a:t>Photorespiration</a:t>
            </a:r>
            <a:r>
              <a:rPr dirty="0" sz="3200" spc="-30" b="1" i="1">
                <a:latin typeface="Calibri"/>
                <a:cs typeface="Calibri"/>
              </a:rPr>
              <a:t> </a:t>
            </a:r>
            <a:r>
              <a:rPr dirty="0" sz="3200" b="1" i="1">
                <a:latin typeface="Calibri"/>
                <a:cs typeface="Calibri"/>
              </a:rPr>
              <a:t>does</a:t>
            </a:r>
            <a:r>
              <a:rPr dirty="0" sz="3200" spc="-15" b="1" i="1">
                <a:latin typeface="Calibri"/>
                <a:cs typeface="Calibri"/>
              </a:rPr>
              <a:t> </a:t>
            </a:r>
            <a:r>
              <a:rPr dirty="0" sz="3200" b="1" i="1">
                <a:latin typeface="Calibri"/>
                <a:cs typeface="Calibri"/>
              </a:rPr>
              <a:t>not </a:t>
            </a:r>
            <a:r>
              <a:rPr dirty="0" sz="3200" spc="-10" b="1" i="1">
                <a:latin typeface="Calibri"/>
                <a:cs typeface="Calibri"/>
              </a:rPr>
              <a:t>occur</a:t>
            </a:r>
            <a:r>
              <a:rPr dirty="0" sz="3200" spc="-20" b="1" i="1">
                <a:latin typeface="Calibri"/>
                <a:cs typeface="Calibri"/>
              </a:rPr>
              <a:t> </a:t>
            </a:r>
            <a:r>
              <a:rPr dirty="0" sz="3200" b="1" i="1">
                <a:latin typeface="Calibri"/>
                <a:cs typeface="Calibri"/>
              </a:rPr>
              <a:t>in</a:t>
            </a:r>
            <a:r>
              <a:rPr dirty="0" sz="3200" spc="-5" b="1" i="1">
                <a:latin typeface="Calibri"/>
                <a:cs typeface="Calibri"/>
              </a:rPr>
              <a:t> C4</a:t>
            </a:r>
            <a:r>
              <a:rPr dirty="0" sz="3200" b="1" i="1">
                <a:latin typeface="Calibri"/>
                <a:cs typeface="Calibri"/>
              </a:rPr>
              <a:t> </a:t>
            </a:r>
            <a:r>
              <a:rPr dirty="0" sz="3200" spc="-5" b="1" i="1">
                <a:latin typeface="Calibri"/>
                <a:cs typeface="Calibri"/>
              </a:rPr>
              <a:t>plants.</a:t>
            </a:r>
            <a:endParaRPr sz="3200">
              <a:latin typeface="Calibri"/>
              <a:cs typeface="Calibri"/>
            </a:endParaRPr>
          </a:p>
          <a:p>
            <a:pPr algn="just" marL="355600" indent="-342900">
              <a:lnSpc>
                <a:spcPct val="100000"/>
              </a:lnSpc>
              <a:spcBef>
                <a:spcPts val="775"/>
              </a:spcBef>
              <a:buFont typeface="Wingdings"/>
              <a:buChar char=""/>
              <a:tabLst>
                <a:tab pos="355600" algn="l"/>
              </a:tabLst>
            </a:pPr>
            <a:r>
              <a:rPr dirty="0" sz="3200" spc="-5" b="1" i="1">
                <a:latin typeface="Calibri"/>
                <a:cs typeface="Calibri"/>
              </a:rPr>
              <a:t>The</a:t>
            </a:r>
            <a:r>
              <a:rPr dirty="0" sz="3200" spc="5" b="1" i="1">
                <a:latin typeface="Calibri"/>
                <a:cs typeface="Calibri"/>
              </a:rPr>
              <a:t> </a:t>
            </a:r>
            <a:r>
              <a:rPr dirty="0" sz="3200" spc="-10" b="1" i="1">
                <a:latin typeface="Calibri"/>
                <a:cs typeface="Calibri"/>
              </a:rPr>
              <a:t>rate</a:t>
            </a:r>
            <a:r>
              <a:rPr dirty="0" sz="3200" spc="-15" b="1" i="1">
                <a:latin typeface="Calibri"/>
                <a:cs typeface="Calibri"/>
              </a:rPr>
              <a:t> </a:t>
            </a:r>
            <a:r>
              <a:rPr dirty="0" sz="3200" b="1" i="1">
                <a:latin typeface="Calibri"/>
                <a:cs typeface="Calibri"/>
              </a:rPr>
              <a:t>of</a:t>
            </a:r>
            <a:r>
              <a:rPr dirty="0" sz="3200" spc="-10" b="1" i="1">
                <a:latin typeface="Calibri"/>
                <a:cs typeface="Calibri"/>
              </a:rPr>
              <a:t> photosynthesis</a:t>
            </a:r>
            <a:r>
              <a:rPr dirty="0" sz="3200" spc="-35" b="1" i="1">
                <a:latin typeface="Calibri"/>
                <a:cs typeface="Calibri"/>
              </a:rPr>
              <a:t> </a:t>
            </a:r>
            <a:r>
              <a:rPr dirty="0" sz="3200" b="1" i="1">
                <a:latin typeface="Calibri"/>
                <a:cs typeface="Calibri"/>
              </a:rPr>
              <a:t>is</a:t>
            </a:r>
            <a:r>
              <a:rPr dirty="0" sz="3200" spc="-5" b="1" i="1">
                <a:latin typeface="Calibri"/>
                <a:cs typeface="Calibri"/>
              </a:rPr>
              <a:t> comparatively</a:t>
            </a:r>
            <a:r>
              <a:rPr dirty="0" sz="3200" spc="10" b="1" i="1">
                <a:latin typeface="Calibri"/>
                <a:cs typeface="Calibri"/>
              </a:rPr>
              <a:t> </a:t>
            </a:r>
            <a:r>
              <a:rPr dirty="0" sz="3200" spc="-35" b="1" i="1">
                <a:latin typeface="Calibri"/>
                <a:cs typeface="Calibri"/>
              </a:rPr>
              <a:t>higher.</a:t>
            </a:r>
            <a:endParaRPr sz="3200">
              <a:latin typeface="Calibri"/>
              <a:cs typeface="Calibri"/>
            </a:endParaRPr>
          </a:p>
          <a:p>
            <a:pPr algn="just" marL="355600" indent="-342900">
              <a:lnSpc>
                <a:spcPct val="100000"/>
              </a:lnSpc>
              <a:spcBef>
                <a:spcPts val="765"/>
              </a:spcBef>
              <a:buFont typeface="Wingdings"/>
              <a:buChar char=""/>
              <a:tabLst>
                <a:tab pos="355600" algn="l"/>
              </a:tabLst>
            </a:pPr>
            <a:r>
              <a:rPr dirty="0" sz="3200" spc="-5" b="1" i="1">
                <a:latin typeface="Calibri"/>
                <a:cs typeface="Calibri"/>
              </a:rPr>
              <a:t>It occurs</a:t>
            </a:r>
            <a:r>
              <a:rPr dirty="0" sz="3200" spc="-30" b="1" i="1">
                <a:latin typeface="Calibri"/>
                <a:cs typeface="Calibri"/>
              </a:rPr>
              <a:t> </a:t>
            </a:r>
            <a:r>
              <a:rPr dirty="0" sz="3200" b="1" i="1">
                <a:latin typeface="Calibri"/>
                <a:cs typeface="Calibri"/>
              </a:rPr>
              <a:t>in</a:t>
            </a:r>
            <a:r>
              <a:rPr dirty="0" sz="3200" spc="-5" b="1" i="1">
                <a:latin typeface="Calibri"/>
                <a:cs typeface="Calibri"/>
              </a:rPr>
              <a:t> C4 plant</a:t>
            </a:r>
            <a:r>
              <a:rPr dirty="0" sz="3200" spc="-10" b="1" i="1">
                <a:latin typeface="Calibri"/>
                <a:cs typeface="Calibri"/>
              </a:rPr>
              <a:t> </a:t>
            </a:r>
            <a:r>
              <a:rPr dirty="0" sz="3200" spc="-5" b="1" i="1">
                <a:latin typeface="Calibri"/>
                <a:cs typeface="Calibri"/>
              </a:rPr>
              <a:t>which</a:t>
            </a:r>
            <a:r>
              <a:rPr dirty="0" sz="3200" spc="-15" b="1" i="1">
                <a:latin typeface="Calibri"/>
                <a:cs typeface="Calibri"/>
              </a:rPr>
              <a:t> </a:t>
            </a:r>
            <a:r>
              <a:rPr dirty="0" sz="3200" spc="-5" b="1" i="1">
                <a:latin typeface="Calibri"/>
                <a:cs typeface="Calibri"/>
              </a:rPr>
              <a:t>show</a:t>
            </a:r>
            <a:r>
              <a:rPr dirty="0" sz="3200" spc="-15" b="1" i="1">
                <a:latin typeface="Calibri"/>
                <a:cs typeface="Calibri"/>
              </a:rPr>
              <a:t> </a:t>
            </a:r>
            <a:r>
              <a:rPr dirty="0" sz="3200" b="1" i="1">
                <a:solidFill>
                  <a:srgbClr val="C00000"/>
                </a:solidFill>
                <a:latin typeface="Calibri"/>
                <a:cs typeface="Calibri"/>
              </a:rPr>
              <a:t>kranz</a:t>
            </a:r>
            <a:r>
              <a:rPr dirty="0" sz="3200" spc="-10" b="1" i="1">
                <a:solidFill>
                  <a:srgbClr val="C00000"/>
                </a:solidFill>
                <a:latin typeface="Calibri"/>
                <a:cs typeface="Calibri"/>
              </a:rPr>
              <a:t> anatomy</a:t>
            </a:r>
            <a:r>
              <a:rPr dirty="0" sz="3200" spc="-10">
                <a:solidFill>
                  <a:srgbClr val="C00000"/>
                </a:solidFill>
                <a:latin typeface="Calibri"/>
                <a:cs typeface="Calibri"/>
              </a:rPr>
              <a:t>.</a:t>
            </a:r>
            <a:endParaRPr sz="3200">
              <a:latin typeface="Calibri"/>
              <a:cs typeface="Calibri"/>
            </a:endParaRPr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>
            <a:spLocks noGrp="1"/>
          </p:cNvSpPr>
          <p:nvPr>
            <p:ph type="title"/>
          </p:nvPr>
        </p:nvSpPr>
        <p:spPr>
          <a:xfrm>
            <a:off x="1888617" y="148539"/>
            <a:ext cx="5520690" cy="697230"/>
          </a:xfrm>
          <a:prstGeom prst="rect"/>
        </p:spPr>
        <p:txBody>
          <a:bodyPr wrap="square" lIns="0" tIns="13335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05"/>
              </a:spcBef>
            </a:pPr>
            <a:r>
              <a:rPr dirty="0" spc="-5" i="1">
                <a:latin typeface="Calibri"/>
                <a:cs typeface="Calibri"/>
              </a:rPr>
              <a:t>INTRODUCTION</a:t>
            </a:r>
            <a:r>
              <a:rPr dirty="0" spc="-50" i="1">
                <a:latin typeface="Calibri"/>
                <a:cs typeface="Calibri"/>
              </a:rPr>
              <a:t> </a:t>
            </a:r>
            <a:r>
              <a:rPr dirty="0" i="1">
                <a:latin typeface="Calibri"/>
                <a:cs typeface="Calibri"/>
              </a:rPr>
              <a:t>of</a:t>
            </a:r>
            <a:r>
              <a:rPr dirty="0" spc="-20" i="1">
                <a:latin typeface="Calibri"/>
                <a:cs typeface="Calibri"/>
              </a:rPr>
              <a:t> </a:t>
            </a:r>
            <a:r>
              <a:rPr dirty="0" i="1">
                <a:latin typeface="Calibri"/>
                <a:cs typeface="Calibri"/>
              </a:rPr>
              <a:t>CAM</a:t>
            </a:r>
          </a:p>
        </p:txBody>
      </p:sp>
      <p:sp>
        <p:nvSpPr>
          <p:cNvPr id="3" name="object 3"/>
          <p:cNvSpPr txBox="1"/>
          <p:nvPr/>
        </p:nvSpPr>
        <p:spPr>
          <a:xfrm>
            <a:off x="78739" y="1074165"/>
            <a:ext cx="8989695" cy="5099050"/>
          </a:xfrm>
          <a:prstGeom prst="rect">
            <a:avLst/>
          </a:prstGeom>
        </p:spPr>
        <p:txBody>
          <a:bodyPr wrap="square" lIns="0" tIns="13335" rIns="0" bIns="0" rtlCol="0" vert="horz">
            <a:spAutoFit/>
          </a:bodyPr>
          <a:lstStyle/>
          <a:p>
            <a:pPr algn="just" marL="355600" marR="5080" indent="-342900">
              <a:lnSpc>
                <a:spcPct val="100000"/>
              </a:lnSpc>
              <a:spcBef>
                <a:spcPts val="105"/>
              </a:spcBef>
              <a:buFont typeface="Arial MT"/>
              <a:buChar char="•"/>
              <a:tabLst>
                <a:tab pos="355600" algn="l"/>
              </a:tabLst>
            </a:pPr>
            <a:r>
              <a:rPr dirty="0" sz="3200" spc="-10" b="1" i="1">
                <a:latin typeface="Calibri"/>
                <a:cs typeface="Calibri"/>
              </a:rPr>
              <a:t>Occurres Mostly</a:t>
            </a:r>
            <a:r>
              <a:rPr dirty="0" sz="3200" spc="-5" b="1" i="1">
                <a:latin typeface="Calibri"/>
                <a:cs typeface="Calibri"/>
              </a:rPr>
              <a:t> </a:t>
            </a:r>
            <a:r>
              <a:rPr dirty="0" sz="3200" b="1" i="1">
                <a:latin typeface="Calibri"/>
                <a:cs typeface="Calibri"/>
              </a:rPr>
              <a:t>in </a:t>
            </a:r>
            <a:r>
              <a:rPr dirty="0" sz="3200" spc="-15" b="1" i="1">
                <a:latin typeface="Calibri"/>
                <a:cs typeface="Calibri"/>
              </a:rPr>
              <a:t>succulent </a:t>
            </a:r>
            <a:r>
              <a:rPr dirty="0" sz="3200" spc="-10" b="1" i="1">
                <a:latin typeface="Calibri"/>
                <a:cs typeface="Calibri"/>
              </a:rPr>
              <a:t>plants </a:t>
            </a:r>
            <a:r>
              <a:rPr dirty="0" sz="3200" b="1" i="1">
                <a:latin typeface="Calibri"/>
                <a:cs typeface="Calibri"/>
              </a:rPr>
              <a:t>which grow </a:t>
            </a:r>
            <a:r>
              <a:rPr dirty="0" sz="3200" spc="5" b="1" i="1">
                <a:latin typeface="Calibri"/>
                <a:cs typeface="Calibri"/>
              </a:rPr>
              <a:t> </a:t>
            </a:r>
            <a:r>
              <a:rPr dirty="0" sz="3200" spc="-5" b="1" i="1">
                <a:latin typeface="Calibri"/>
                <a:cs typeface="Calibri"/>
              </a:rPr>
              <a:t>under</a:t>
            </a:r>
            <a:r>
              <a:rPr dirty="0" sz="3200" b="1" i="1">
                <a:latin typeface="Calibri"/>
                <a:cs typeface="Calibri"/>
              </a:rPr>
              <a:t> </a:t>
            </a:r>
            <a:r>
              <a:rPr dirty="0" sz="3200" spc="-5" b="1" i="1">
                <a:latin typeface="Calibri"/>
                <a:cs typeface="Calibri"/>
              </a:rPr>
              <a:t>semi-arid</a:t>
            </a:r>
            <a:r>
              <a:rPr dirty="0" sz="3200" b="1" i="1">
                <a:latin typeface="Calibri"/>
                <a:cs typeface="Calibri"/>
              </a:rPr>
              <a:t> </a:t>
            </a:r>
            <a:r>
              <a:rPr dirty="0" sz="3200" spc="-5" b="1" i="1">
                <a:latin typeface="Calibri"/>
                <a:cs typeface="Calibri"/>
              </a:rPr>
              <a:t>conditions.</a:t>
            </a:r>
            <a:r>
              <a:rPr dirty="0" sz="3200" b="1" i="1">
                <a:latin typeface="Calibri"/>
                <a:cs typeface="Calibri"/>
              </a:rPr>
              <a:t> </a:t>
            </a:r>
            <a:r>
              <a:rPr dirty="0" sz="3200" spc="-15" b="1" i="1">
                <a:latin typeface="Calibri"/>
                <a:cs typeface="Calibri"/>
              </a:rPr>
              <a:t>Since</a:t>
            </a:r>
            <a:r>
              <a:rPr dirty="0" sz="3200" spc="-10" b="1" i="1">
                <a:latin typeface="Calibri"/>
                <a:cs typeface="Calibri"/>
              </a:rPr>
              <a:t> </a:t>
            </a:r>
            <a:r>
              <a:rPr dirty="0" sz="3200" b="1" i="1">
                <a:latin typeface="Calibri"/>
                <a:cs typeface="Calibri"/>
              </a:rPr>
              <a:t>the</a:t>
            </a:r>
            <a:r>
              <a:rPr dirty="0" sz="3200" spc="720" b="1" i="1">
                <a:latin typeface="Calibri"/>
                <a:cs typeface="Calibri"/>
              </a:rPr>
              <a:t> </a:t>
            </a:r>
            <a:r>
              <a:rPr dirty="0" sz="3200" spc="-5" b="1" i="1">
                <a:latin typeface="Calibri"/>
                <a:cs typeface="Calibri"/>
              </a:rPr>
              <a:t>cycle</a:t>
            </a:r>
            <a:r>
              <a:rPr dirty="0" sz="3200" spc="715" b="1" i="1">
                <a:latin typeface="Calibri"/>
                <a:cs typeface="Calibri"/>
              </a:rPr>
              <a:t> </a:t>
            </a:r>
            <a:r>
              <a:rPr dirty="0" sz="3200" spc="-5" b="1" i="1">
                <a:latin typeface="Calibri"/>
                <a:cs typeface="Calibri"/>
              </a:rPr>
              <a:t>was </a:t>
            </a:r>
            <a:r>
              <a:rPr dirty="0" sz="3200" b="1" i="1">
                <a:latin typeface="Calibri"/>
                <a:cs typeface="Calibri"/>
              </a:rPr>
              <a:t> </a:t>
            </a:r>
            <a:r>
              <a:rPr dirty="0" sz="3200" spc="-10" b="1" i="1">
                <a:latin typeface="Calibri"/>
                <a:cs typeface="Calibri"/>
              </a:rPr>
              <a:t>first discovered </a:t>
            </a:r>
            <a:r>
              <a:rPr dirty="0" sz="3200" b="1" i="1">
                <a:latin typeface="Calibri"/>
                <a:cs typeface="Calibri"/>
              </a:rPr>
              <a:t>in </a:t>
            </a:r>
            <a:r>
              <a:rPr dirty="0" sz="3200" spc="5" b="1" i="1">
                <a:latin typeface="Calibri"/>
                <a:cs typeface="Calibri"/>
              </a:rPr>
              <a:t>the </a:t>
            </a:r>
            <a:r>
              <a:rPr dirty="0" sz="3200" spc="-10" b="1" i="1">
                <a:latin typeface="Calibri"/>
                <a:cs typeface="Calibri"/>
              </a:rPr>
              <a:t>plants </a:t>
            </a:r>
            <a:r>
              <a:rPr dirty="0" sz="3200" b="1" i="1">
                <a:latin typeface="Calibri"/>
                <a:cs typeface="Calibri"/>
              </a:rPr>
              <a:t>belonging </a:t>
            </a:r>
            <a:r>
              <a:rPr dirty="0" sz="3200" spc="-25" b="1" i="1">
                <a:latin typeface="Calibri"/>
                <a:cs typeface="Calibri"/>
              </a:rPr>
              <a:t>to </a:t>
            </a:r>
            <a:r>
              <a:rPr dirty="0" sz="3200" spc="-10" b="1" i="1">
                <a:latin typeface="Calibri"/>
                <a:cs typeface="Calibri"/>
              </a:rPr>
              <a:t>family </a:t>
            </a:r>
            <a:r>
              <a:rPr dirty="0" sz="3200" spc="-5" b="1" i="1">
                <a:latin typeface="Calibri"/>
                <a:cs typeface="Calibri"/>
              </a:rPr>
              <a:t> </a:t>
            </a:r>
            <a:r>
              <a:rPr dirty="0" sz="3200" spc="-5" b="1" i="1">
                <a:solidFill>
                  <a:srgbClr val="C00000"/>
                </a:solidFill>
                <a:latin typeface="Calibri"/>
                <a:cs typeface="Calibri"/>
              </a:rPr>
              <a:t>crassulaceae </a:t>
            </a:r>
            <a:r>
              <a:rPr dirty="0" sz="3200" spc="-5" b="1" i="1">
                <a:latin typeface="Calibri"/>
                <a:cs typeface="Calibri"/>
              </a:rPr>
              <a:t>e.g </a:t>
            </a:r>
            <a:r>
              <a:rPr dirty="0" sz="3200" b="1" i="1">
                <a:latin typeface="Calibri"/>
                <a:cs typeface="Calibri"/>
              </a:rPr>
              <a:t>, </a:t>
            </a:r>
            <a:r>
              <a:rPr dirty="0" sz="3200" spc="-10" b="1" i="1">
                <a:latin typeface="Calibri"/>
                <a:cs typeface="Calibri"/>
              </a:rPr>
              <a:t>Bryophyllum, </a:t>
            </a:r>
            <a:r>
              <a:rPr dirty="0" sz="3200" spc="-5" b="1" i="1">
                <a:latin typeface="Calibri"/>
                <a:cs typeface="Calibri"/>
              </a:rPr>
              <a:t>Sedium calycinum </a:t>
            </a:r>
            <a:r>
              <a:rPr dirty="0" sz="3200" b="1" i="1">
                <a:latin typeface="Calibri"/>
                <a:cs typeface="Calibri"/>
              </a:rPr>
              <a:t> </a:t>
            </a:r>
            <a:r>
              <a:rPr dirty="0" sz="3200" spc="-15" b="1" i="1">
                <a:latin typeface="Calibri"/>
                <a:cs typeface="Calibri"/>
              </a:rPr>
              <a:t>etc.,</a:t>
            </a:r>
            <a:r>
              <a:rPr dirty="0" sz="3200" spc="640" b="1" i="1">
                <a:latin typeface="Calibri"/>
                <a:cs typeface="Calibri"/>
              </a:rPr>
              <a:t> </a:t>
            </a:r>
            <a:r>
              <a:rPr dirty="0" sz="3200" spc="-5" b="1" i="1">
                <a:latin typeface="Calibri"/>
                <a:cs typeface="Calibri"/>
              </a:rPr>
              <a:t>it</a:t>
            </a:r>
            <a:r>
              <a:rPr dirty="0" sz="3200" spc="630" b="1" i="1">
                <a:latin typeface="Calibri"/>
                <a:cs typeface="Calibri"/>
              </a:rPr>
              <a:t> </a:t>
            </a:r>
            <a:r>
              <a:rPr dirty="0" sz="3200" b="1" i="1">
                <a:latin typeface="Calibri"/>
                <a:cs typeface="Calibri"/>
              </a:rPr>
              <a:t>was</a:t>
            </a:r>
            <a:r>
              <a:rPr dirty="0" sz="3200" spc="635" b="1" i="1">
                <a:latin typeface="Calibri"/>
                <a:cs typeface="Calibri"/>
              </a:rPr>
              <a:t> </a:t>
            </a:r>
            <a:r>
              <a:rPr dirty="0" sz="3200" spc="-5" b="1" i="1">
                <a:latin typeface="Calibri"/>
                <a:cs typeface="Calibri"/>
              </a:rPr>
              <a:t>named</a:t>
            </a:r>
            <a:r>
              <a:rPr dirty="0" sz="3200" spc="640" b="1" i="1">
                <a:latin typeface="Calibri"/>
                <a:cs typeface="Calibri"/>
              </a:rPr>
              <a:t> </a:t>
            </a:r>
            <a:r>
              <a:rPr dirty="0" sz="3200" b="1" i="1">
                <a:latin typeface="Calibri"/>
                <a:cs typeface="Calibri"/>
              </a:rPr>
              <a:t>as</a:t>
            </a:r>
            <a:r>
              <a:rPr dirty="0" sz="3200" spc="625" b="1" i="1">
                <a:latin typeface="Calibri"/>
                <a:cs typeface="Calibri"/>
              </a:rPr>
              <a:t> </a:t>
            </a:r>
            <a:r>
              <a:rPr dirty="0" sz="3200" spc="-5" b="1" i="1">
                <a:latin typeface="Calibri"/>
                <a:cs typeface="Calibri"/>
              </a:rPr>
              <a:t>crassulacean</a:t>
            </a:r>
            <a:r>
              <a:rPr dirty="0" sz="3200" spc="635" b="1" i="1">
                <a:latin typeface="Calibri"/>
                <a:cs typeface="Calibri"/>
              </a:rPr>
              <a:t> </a:t>
            </a:r>
            <a:r>
              <a:rPr dirty="0" sz="3200" spc="-5" b="1" i="1">
                <a:latin typeface="Calibri"/>
                <a:cs typeface="Calibri"/>
              </a:rPr>
              <a:t>Acid</a:t>
            </a:r>
            <a:r>
              <a:rPr dirty="0" sz="3200" spc="635" b="1" i="1">
                <a:latin typeface="Calibri"/>
                <a:cs typeface="Calibri"/>
              </a:rPr>
              <a:t> </a:t>
            </a:r>
            <a:r>
              <a:rPr dirty="0" sz="3200" b="1" i="1">
                <a:latin typeface="Calibri"/>
                <a:cs typeface="Calibri"/>
              </a:rPr>
              <a:t>,</a:t>
            </a:r>
            <a:r>
              <a:rPr dirty="0" sz="3200" spc="640" b="1" i="1">
                <a:latin typeface="Calibri"/>
                <a:cs typeface="Calibri"/>
              </a:rPr>
              <a:t> </a:t>
            </a:r>
            <a:r>
              <a:rPr dirty="0" sz="3200" spc="-5" b="1" i="1">
                <a:latin typeface="Calibri"/>
                <a:cs typeface="Calibri"/>
              </a:rPr>
              <a:t>orchid </a:t>
            </a:r>
            <a:r>
              <a:rPr dirty="0" sz="3200" spc="-710" b="1" i="1">
                <a:latin typeface="Calibri"/>
                <a:cs typeface="Calibri"/>
              </a:rPr>
              <a:t> </a:t>
            </a:r>
            <a:r>
              <a:rPr dirty="0" sz="3200" b="1" i="1">
                <a:latin typeface="Calibri"/>
                <a:cs typeface="Calibri"/>
              </a:rPr>
              <a:t>and</a:t>
            </a:r>
            <a:r>
              <a:rPr dirty="0" sz="3200" spc="-20" b="1" i="1">
                <a:latin typeface="Calibri"/>
                <a:cs typeface="Calibri"/>
              </a:rPr>
              <a:t> </a:t>
            </a:r>
            <a:r>
              <a:rPr dirty="0" sz="3200" b="1" i="1">
                <a:latin typeface="Calibri"/>
                <a:cs typeface="Calibri"/>
              </a:rPr>
              <a:t>pine apple</a:t>
            </a:r>
            <a:r>
              <a:rPr dirty="0" sz="3200" spc="-10" b="1" i="1">
                <a:latin typeface="Calibri"/>
                <a:cs typeface="Calibri"/>
              </a:rPr>
              <a:t> </a:t>
            </a:r>
            <a:r>
              <a:rPr dirty="0" sz="3200" spc="-5" b="1" i="1">
                <a:latin typeface="Calibri"/>
                <a:cs typeface="Calibri"/>
              </a:rPr>
              <a:t>families.</a:t>
            </a:r>
            <a:endParaRPr sz="3200">
              <a:latin typeface="Calibri"/>
              <a:cs typeface="Calibri"/>
            </a:endParaRPr>
          </a:p>
          <a:p>
            <a:pPr algn="just" marL="355600" marR="8255" indent="-342900">
              <a:lnSpc>
                <a:spcPct val="100000"/>
              </a:lnSpc>
              <a:spcBef>
                <a:spcPts val="770"/>
              </a:spcBef>
              <a:buFont typeface="Arial MT"/>
              <a:buChar char="•"/>
              <a:tabLst>
                <a:tab pos="355600" algn="l"/>
              </a:tabLst>
            </a:pPr>
            <a:r>
              <a:rPr dirty="0" sz="3200" b="1" i="1">
                <a:latin typeface="Calibri"/>
                <a:cs typeface="Calibri"/>
              </a:rPr>
              <a:t>CAM</a:t>
            </a:r>
            <a:r>
              <a:rPr dirty="0" sz="3200" spc="5" b="1" i="1">
                <a:latin typeface="Calibri"/>
                <a:cs typeface="Calibri"/>
              </a:rPr>
              <a:t> </a:t>
            </a:r>
            <a:r>
              <a:rPr dirty="0" sz="3200" b="1" i="1">
                <a:latin typeface="Calibri"/>
                <a:cs typeface="Calibri"/>
              </a:rPr>
              <a:t>cycle</a:t>
            </a:r>
            <a:r>
              <a:rPr dirty="0" sz="3200" spc="5" b="1" i="1">
                <a:latin typeface="Calibri"/>
                <a:cs typeface="Calibri"/>
              </a:rPr>
              <a:t> </a:t>
            </a:r>
            <a:r>
              <a:rPr dirty="0" sz="3200" b="1" i="1">
                <a:latin typeface="Calibri"/>
                <a:cs typeface="Calibri"/>
              </a:rPr>
              <a:t>is</a:t>
            </a:r>
            <a:r>
              <a:rPr dirty="0" sz="3200" spc="5" b="1" i="1">
                <a:latin typeface="Calibri"/>
                <a:cs typeface="Calibri"/>
              </a:rPr>
              <a:t> </a:t>
            </a:r>
            <a:r>
              <a:rPr dirty="0" sz="3200" spc="-15" b="1" i="1">
                <a:latin typeface="Calibri"/>
                <a:cs typeface="Calibri"/>
              </a:rPr>
              <a:t>competed</a:t>
            </a:r>
            <a:r>
              <a:rPr dirty="0" sz="3200" spc="-10" b="1" i="1">
                <a:latin typeface="Calibri"/>
                <a:cs typeface="Calibri"/>
              </a:rPr>
              <a:t> </a:t>
            </a:r>
            <a:r>
              <a:rPr dirty="0" sz="3200" b="1" i="1">
                <a:latin typeface="Calibri"/>
                <a:cs typeface="Calibri"/>
              </a:rPr>
              <a:t>in</a:t>
            </a:r>
            <a:r>
              <a:rPr dirty="0" sz="3200" spc="5" b="1" i="1">
                <a:latin typeface="Calibri"/>
                <a:cs typeface="Calibri"/>
              </a:rPr>
              <a:t> </a:t>
            </a:r>
            <a:r>
              <a:rPr dirty="0" sz="3200" b="1" i="1">
                <a:latin typeface="Calibri"/>
                <a:cs typeface="Calibri"/>
              </a:rPr>
              <a:t>two</a:t>
            </a:r>
            <a:r>
              <a:rPr dirty="0" sz="3200" spc="5" b="1" i="1">
                <a:latin typeface="Calibri"/>
                <a:cs typeface="Calibri"/>
              </a:rPr>
              <a:t> </a:t>
            </a:r>
            <a:r>
              <a:rPr dirty="0" sz="3200" spc="-5" b="1" i="1">
                <a:latin typeface="Calibri"/>
                <a:cs typeface="Calibri"/>
              </a:rPr>
              <a:t>parts</a:t>
            </a:r>
            <a:r>
              <a:rPr dirty="0" sz="3200" b="1" i="1">
                <a:latin typeface="Calibri"/>
                <a:cs typeface="Calibri"/>
              </a:rPr>
              <a:t> </a:t>
            </a:r>
            <a:r>
              <a:rPr dirty="0" sz="3200" b="1" i="1">
                <a:solidFill>
                  <a:srgbClr val="C00000"/>
                </a:solidFill>
                <a:latin typeface="Calibri"/>
                <a:cs typeface="Calibri"/>
              </a:rPr>
              <a:t>(A) </a:t>
            </a:r>
            <a:r>
              <a:rPr dirty="0" sz="3200" spc="5" b="1" i="1">
                <a:solidFill>
                  <a:srgbClr val="C00000"/>
                </a:solidFill>
                <a:latin typeface="Calibri"/>
                <a:cs typeface="Calibri"/>
              </a:rPr>
              <a:t> </a:t>
            </a:r>
            <a:r>
              <a:rPr dirty="0" sz="3200" spc="-5" b="1" i="1">
                <a:solidFill>
                  <a:srgbClr val="C00000"/>
                </a:solidFill>
                <a:latin typeface="Calibri"/>
                <a:cs typeface="Calibri"/>
              </a:rPr>
              <a:t>Acidification </a:t>
            </a:r>
            <a:r>
              <a:rPr dirty="0" sz="3200" b="1" i="1">
                <a:solidFill>
                  <a:srgbClr val="C00000"/>
                </a:solidFill>
                <a:latin typeface="Calibri"/>
                <a:cs typeface="Calibri"/>
              </a:rPr>
              <a:t>(B)</a:t>
            </a:r>
            <a:r>
              <a:rPr dirty="0" sz="3200" spc="-20" b="1" i="1">
                <a:solidFill>
                  <a:srgbClr val="C00000"/>
                </a:solidFill>
                <a:latin typeface="Calibri"/>
                <a:cs typeface="Calibri"/>
              </a:rPr>
              <a:t> </a:t>
            </a:r>
            <a:r>
              <a:rPr dirty="0" sz="3200" spc="-5" b="1" i="1">
                <a:solidFill>
                  <a:srgbClr val="C00000"/>
                </a:solidFill>
                <a:latin typeface="Calibri"/>
                <a:cs typeface="Calibri"/>
              </a:rPr>
              <a:t>Deacidification.</a:t>
            </a:r>
            <a:endParaRPr sz="3200">
              <a:latin typeface="Calibri"/>
              <a:cs typeface="Calibri"/>
            </a:endParaRPr>
          </a:p>
          <a:p>
            <a:pPr algn="just" marL="355600" marR="8255" indent="-342900">
              <a:lnSpc>
                <a:spcPct val="100000"/>
              </a:lnSpc>
              <a:spcBef>
                <a:spcPts val="770"/>
              </a:spcBef>
              <a:buFont typeface="Arial MT"/>
              <a:buChar char="•"/>
              <a:tabLst>
                <a:tab pos="355600" algn="l"/>
              </a:tabLst>
            </a:pPr>
            <a:r>
              <a:rPr dirty="0" sz="3200" spc="-5" b="1" i="1">
                <a:latin typeface="Calibri"/>
                <a:cs typeface="Calibri"/>
              </a:rPr>
              <a:t>Acidification</a:t>
            </a:r>
            <a:r>
              <a:rPr dirty="0" sz="3200" b="1" i="1">
                <a:latin typeface="Calibri"/>
                <a:cs typeface="Calibri"/>
              </a:rPr>
              <a:t> </a:t>
            </a:r>
            <a:r>
              <a:rPr dirty="0" sz="3200" spc="-30" b="1" i="1">
                <a:latin typeface="Calibri"/>
                <a:cs typeface="Calibri"/>
              </a:rPr>
              <a:t>takes</a:t>
            </a:r>
            <a:r>
              <a:rPr dirty="0" sz="3200" spc="-25" b="1" i="1">
                <a:latin typeface="Calibri"/>
                <a:cs typeface="Calibri"/>
              </a:rPr>
              <a:t> </a:t>
            </a:r>
            <a:r>
              <a:rPr dirty="0" sz="3200" spc="-5" b="1" i="1">
                <a:latin typeface="Calibri"/>
                <a:cs typeface="Calibri"/>
              </a:rPr>
              <a:t>place</a:t>
            </a:r>
            <a:r>
              <a:rPr dirty="0" sz="3200" b="1" i="1">
                <a:latin typeface="Calibri"/>
                <a:cs typeface="Calibri"/>
              </a:rPr>
              <a:t> in</a:t>
            </a:r>
            <a:r>
              <a:rPr dirty="0" sz="3200" spc="5" b="1" i="1">
                <a:latin typeface="Calibri"/>
                <a:cs typeface="Calibri"/>
              </a:rPr>
              <a:t> </a:t>
            </a:r>
            <a:r>
              <a:rPr dirty="0" sz="3200" b="1" i="1">
                <a:solidFill>
                  <a:srgbClr val="C00000"/>
                </a:solidFill>
                <a:latin typeface="Calibri"/>
                <a:cs typeface="Calibri"/>
              </a:rPr>
              <a:t>dark</a:t>
            </a:r>
            <a:r>
              <a:rPr dirty="0" sz="3200" spc="5" b="1" i="1">
                <a:solidFill>
                  <a:srgbClr val="C00000"/>
                </a:solidFill>
                <a:latin typeface="Calibri"/>
                <a:cs typeface="Calibri"/>
              </a:rPr>
              <a:t> </a:t>
            </a:r>
            <a:r>
              <a:rPr dirty="0" sz="3200" spc="-5" b="1" i="1">
                <a:latin typeface="Calibri"/>
                <a:cs typeface="Calibri"/>
              </a:rPr>
              <a:t>while </a:t>
            </a:r>
            <a:r>
              <a:rPr dirty="0" sz="3200" b="1" i="1">
                <a:latin typeface="Calibri"/>
                <a:cs typeface="Calibri"/>
              </a:rPr>
              <a:t> deacidification</a:t>
            </a:r>
            <a:r>
              <a:rPr dirty="0" sz="3200" spc="-20" b="1" i="1">
                <a:latin typeface="Calibri"/>
                <a:cs typeface="Calibri"/>
              </a:rPr>
              <a:t> </a:t>
            </a:r>
            <a:r>
              <a:rPr dirty="0" sz="3200" spc="-10" b="1" i="1">
                <a:latin typeface="Calibri"/>
                <a:cs typeface="Calibri"/>
              </a:rPr>
              <a:t>occurs</a:t>
            </a:r>
            <a:r>
              <a:rPr dirty="0" sz="3200" spc="-40" b="1" i="1">
                <a:latin typeface="Calibri"/>
                <a:cs typeface="Calibri"/>
              </a:rPr>
              <a:t> </a:t>
            </a:r>
            <a:r>
              <a:rPr dirty="0" sz="3200" b="1" i="1">
                <a:latin typeface="Calibri"/>
                <a:cs typeface="Calibri"/>
              </a:rPr>
              <a:t>during</a:t>
            </a:r>
            <a:r>
              <a:rPr dirty="0" sz="3200" spc="-30" b="1" i="1">
                <a:latin typeface="Calibri"/>
                <a:cs typeface="Calibri"/>
              </a:rPr>
              <a:t> </a:t>
            </a:r>
            <a:r>
              <a:rPr dirty="0" sz="3200" b="1" i="1">
                <a:solidFill>
                  <a:srgbClr val="C00000"/>
                </a:solidFill>
                <a:latin typeface="Calibri"/>
                <a:cs typeface="Calibri"/>
              </a:rPr>
              <a:t>day</a:t>
            </a:r>
            <a:r>
              <a:rPr dirty="0" sz="3200" spc="-10" b="1" i="1">
                <a:solidFill>
                  <a:srgbClr val="C00000"/>
                </a:solidFill>
                <a:latin typeface="Calibri"/>
                <a:cs typeface="Calibri"/>
              </a:rPr>
              <a:t> </a:t>
            </a:r>
            <a:r>
              <a:rPr dirty="0" sz="3200" b="1" i="1">
                <a:solidFill>
                  <a:srgbClr val="C00000"/>
                </a:solidFill>
                <a:latin typeface="Calibri"/>
                <a:cs typeface="Calibri"/>
              </a:rPr>
              <a:t>time</a:t>
            </a:r>
            <a:r>
              <a:rPr dirty="0" sz="3200" b="1" i="1">
                <a:latin typeface="Calibri"/>
                <a:cs typeface="Calibri"/>
              </a:rPr>
              <a:t>.</a:t>
            </a:r>
            <a:endParaRPr sz="3200">
              <a:latin typeface="Calibri"/>
              <a:cs typeface="Calibri"/>
            </a:endParaRPr>
          </a:p>
        </p:txBody>
      </p:sp>
    </p:spTree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>
            <a:spLocks noGrp="1"/>
          </p:cNvSpPr>
          <p:nvPr>
            <p:ph type="title"/>
          </p:nvPr>
        </p:nvSpPr>
        <p:spPr>
          <a:xfrm>
            <a:off x="920902" y="187197"/>
            <a:ext cx="7071995" cy="696595"/>
          </a:xfrm>
          <a:prstGeom prst="rect"/>
        </p:spPr>
        <p:txBody>
          <a:bodyPr wrap="square" lIns="0" tIns="12700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dirty="0" spc="-10" i="1">
                <a:latin typeface="Calibri"/>
                <a:cs typeface="Calibri"/>
              </a:rPr>
              <a:t>CHARACTERISTIC</a:t>
            </a:r>
            <a:r>
              <a:rPr dirty="0" spc="-60" i="1">
                <a:latin typeface="Calibri"/>
                <a:cs typeface="Calibri"/>
              </a:rPr>
              <a:t> </a:t>
            </a:r>
            <a:r>
              <a:rPr dirty="0" i="1">
                <a:latin typeface="Calibri"/>
                <a:cs typeface="Calibri"/>
              </a:rPr>
              <a:t>CAM</a:t>
            </a:r>
            <a:r>
              <a:rPr dirty="0" spc="-35" i="1">
                <a:latin typeface="Calibri"/>
                <a:cs typeface="Calibri"/>
              </a:rPr>
              <a:t> </a:t>
            </a:r>
            <a:r>
              <a:rPr dirty="0" spc="-5" i="1">
                <a:latin typeface="Calibri"/>
                <a:cs typeface="Calibri"/>
              </a:rPr>
              <a:t>PLANTS</a:t>
            </a:r>
          </a:p>
        </p:txBody>
      </p:sp>
      <p:sp>
        <p:nvSpPr>
          <p:cNvPr id="3" name="object 3"/>
          <p:cNvSpPr txBox="1"/>
          <p:nvPr/>
        </p:nvSpPr>
        <p:spPr>
          <a:xfrm>
            <a:off x="78739" y="1302765"/>
            <a:ext cx="8989695" cy="5099050"/>
          </a:xfrm>
          <a:prstGeom prst="rect">
            <a:avLst/>
          </a:prstGeom>
        </p:spPr>
        <p:txBody>
          <a:bodyPr wrap="square" lIns="0" tIns="13335" rIns="0" bIns="0" rtlCol="0" vert="horz">
            <a:spAutoFit/>
          </a:bodyPr>
          <a:lstStyle/>
          <a:p>
            <a:pPr algn="just" marL="584200" marR="5080" indent="-571500">
              <a:lnSpc>
                <a:spcPct val="100000"/>
              </a:lnSpc>
              <a:spcBef>
                <a:spcPts val="105"/>
              </a:spcBef>
              <a:buAutoNum type="arabicPeriod"/>
              <a:tabLst>
                <a:tab pos="584200" algn="l"/>
              </a:tabLst>
            </a:pPr>
            <a:r>
              <a:rPr dirty="0" sz="3200" spc="-10" b="1" i="1">
                <a:latin typeface="Calibri"/>
                <a:cs typeface="Calibri"/>
              </a:rPr>
              <a:t>They </a:t>
            </a:r>
            <a:r>
              <a:rPr dirty="0" sz="3200" spc="-5" b="1" i="1">
                <a:latin typeface="Calibri"/>
                <a:cs typeface="Calibri"/>
              </a:rPr>
              <a:t>fix </a:t>
            </a:r>
            <a:r>
              <a:rPr dirty="0" sz="3200" b="1" i="1">
                <a:latin typeface="Calibri"/>
                <a:cs typeface="Calibri"/>
              </a:rPr>
              <a:t>atmospheric </a:t>
            </a:r>
            <a:r>
              <a:rPr dirty="0" sz="3200" spc="-20" b="1" i="1">
                <a:latin typeface="Calibri"/>
                <a:cs typeface="Calibri"/>
              </a:rPr>
              <a:t>CO2 </a:t>
            </a:r>
            <a:r>
              <a:rPr dirty="0" sz="3200" b="1" i="1">
                <a:latin typeface="Calibri"/>
                <a:cs typeface="Calibri"/>
              </a:rPr>
              <a:t>in </a:t>
            </a:r>
            <a:r>
              <a:rPr dirty="0" sz="3200" spc="-5" b="1" i="1">
                <a:latin typeface="Calibri"/>
                <a:cs typeface="Calibri"/>
              </a:rPr>
              <a:t>dark and </a:t>
            </a:r>
            <a:r>
              <a:rPr dirty="0" sz="3200" spc="-10" b="1" i="1">
                <a:latin typeface="Calibri"/>
                <a:cs typeface="Calibri"/>
              </a:rPr>
              <a:t>accumulate </a:t>
            </a:r>
            <a:r>
              <a:rPr dirty="0" sz="3200" spc="-710" b="1" i="1">
                <a:latin typeface="Calibri"/>
                <a:cs typeface="Calibri"/>
              </a:rPr>
              <a:t> </a:t>
            </a:r>
            <a:r>
              <a:rPr dirty="0" sz="3200" b="1" i="1">
                <a:latin typeface="Calibri"/>
                <a:cs typeface="Calibri"/>
              </a:rPr>
              <a:t>large</a:t>
            </a:r>
            <a:r>
              <a:rPr dirty="0" sz="3200" spc="-25" b="1" i="1">
                <a:latin typeface="Calibri"/>
                <a:cs typeface="Calibri"/>
              </a:rPr>
              <a:t> </a:t>
            </a:r>
            <a:r>
              <a:rPr dirty="0" sz="3200" b="1" i="1">
                <a:latin typeface="Calibri"/>
                <a:cs typeface="Calibri"/>
              </a:rPr>
              <a:t>amount</a:t>
            </a:r>
            <a:r>
              <a:rPr dirty="0" sz="3200" spc="-25" b="1" i="1">
                <a:latin typeface="Calibri"/>
                <a:cs typeface="Calibri"/>
              </a:rPr>
              <a:t> </a:t>
            </a:r>
            <a:r>
              <a:rPr dirty="0" sz="3200" b="1" i="1">
                <a:latin typeface="Calibri"/>
                <a:cs typeface="Calibri"/>
              </a:rPr>
              <a:t>of</a:t>
            </a:r>
            <a:r>
              <a:rPr dirty="0" sz="3200" spc="-10" b="1" i="1">
                <a:latin typeface="Calibri"/>
                <a:cs typeface="Calibri"/>
              </a:rPr>
              <a:t> </a:t>
            </a:r>
            <a:r>
              <a:rPr dirty="0" sz="3200" b="1" i="1">
                <a:latin typeface="Calibri"/>
                <a:cs typeface="Calibri"/>
              </a:rPr>
              <a:t>malic</a:t>
            </a:r>
            <a:r>
              <a:rPr dirty="0" sz="3200" spc="-10" b="1" i="1">
                <a:latin typeface="Calibri"/>
                <a:cs typeface="Calibri"/>
              </a:rPr>
              <a:t> </a:t>
            </a:r>
            <a:r>
              <a:rPr dirty="0" sz="3200" b="1" i="1">
                <a:latin typeface="Calibri"/>
                <a:cs typeface="Calibri"/>
              </a:rPr>
              <a:t>acid.</a:t>
            </a:r>
            <a:endParaRPr sz="3200">
              <a:latin typeface="Calibri"/>
              <a:cs typeface="Calibri"/>
            </a:endParaRPr>
          </a:p>
          <a:p>
            <a:pPr algn="just" marL="584200" marR="5080" indent="-571500">
              <a:lnSpc>
                <a:spcPct val="100000"/>
              </a:lnSpc>
              <a:spcBef>
                <a:spcPts val="770"/>
              </a:spcBef>
              <a:buFont typeface="Calibri"/>
              <a:buAutoNum type="arabicPeriod"/>
              <a:tabLst>
                <a:tab pos="675640" algn="l"/>
              </a:tabLst>
            </a:pPr>
            <a:r>
              <a:rPr dirty="0"/>
              <a:t>	</a:t>
            </a:r>
            <a:r>
              <a:rPr dirty="0" sz="3200" spc="-10" b="1" i="1">
                <a:latin typeface="Calibri"/>
                <a:cs typeface="Calibri"/>
              </a:rPr>
              <a:t>They</a:t>
            </a:r>
            <a:r>
              <a:rPr dirty="0" sz="3200" spc="-5" b="1" i="1">
                <a:latin typeface="Calibri"/>
                <a:cs typeface="Calibri"/>
              </a:rPr>
              <a:t> show</a:t>
            </a:r>
            <a:r>
              <a:rPr dirty="0" sz="3200" b="1" i="1">
                <a:latin typeface="Calibri"/>
                <a:cs typeface="Calibri"/>
              </a:rPr>
              <a:t> </a:t>
            </a:r>
            <a:r>
              <a:rPr dirty="0" sz="3200" spc="-5" b="1" i="1">
                <a:latin typeface="Calibri"/>
                <a:cs typeface="Calibri"/>
              </a:rPr>
              <a:t>diurnal</a:t>
            </a:r>
            <a:r>
              <a:rPr dirty="0" sz="3200" b="1" i="1">
                <a:latin typeface="Calibri"/>
                <a:cs typeface="Calibri"/>
              </a:rPr>
              <a:t> </a:t>
            </a:r>
            <a:r>
              <a:rPr dirty="0" sz="3200" spc="-10" b="1" i="1">
                <a:latin typeface="Calibri"/>
                <a:cs typeface="Calibri"/>
              </a:rPr>
              <a:t>pattern</a:t>
            </a:r>
            <a:r>
              <a:rPr dirty="0" sz="3200" spc="-5" b="1" i="1">
                <a:latin typeface="Calibri"/>
                <a:cs typeface="Calibri"/>
              </a:rPr>
              <a:t> of</a:t>
            </a:r>
            <a:r>
              <a:rPr dirty="0" sz="3200" b="1" i="1">
                <a:latin typeface="Calibri"/>
                <a:cs typeface="Calibri"/>
              </a:rPr>
              <a:t> </a:t>
            </a:r>
            <a:r>
              <a:rPr dirty="0" sz="3200" spc="-5" b="1" i="1">
                <a:latin typeface="Calibri"/>
                <a:cs typeface="Calibri"/>
              </a:rPr>
              <a:t>organic</a:t>
            </a:r>
            <a:r>
              <a:rPr dirty="0" sz="3200" b="1" i="1">
                <a:latin typeface="Calibri"/>
                <a:cs typeface="Calibri"/>
              </a:rPr>
              <a:t> </a:t>
            </a:r>
            <a:r>
              <a:rPr dirty="0" sz="3200" spc="-5" b="1" i="1">
                <a:latin typeface="Calibri"/>
                <a:cs typeface="Calibri"/>
              </a:rPr>
              <a:t>acid </a:t>
            </a:r>
            <a:r>
              <a:rPr dirty="0" sz="3200" b="1" i="1">
                <a:latin typeface="Calibri"/>
                <a:cs typeface="Calibri"/>
              </a:rPr>
              <a:t> </a:t>
            </a:r>
            <a:r>
              <a:rPr dirty="0" sz="3200" spc="-10" b="1" i="1">
                <a:latin typeface="Calibri"/>
                <a:cs typeface="Calibri"/>
              </a:rPr>
              <a:t>formation</a:t>
            </a:r>
            <a:r>
              <a:rPr dirty="0" sz="3200" spc="-5" b="1" i="1">
                <a:latin typeface="Calibri"/>
                <a:cs typeface="Calibri"/>
              </a:rPr>
              <a:t> </a:t>
            </a:r>
            <a:r>
              <a:rPr dirty="0" sz="3200" b="1" i="1">
                <a:latin typeface="Calibri"/>
                <a:cs typeface="Calibri"/>
              </a:rPr>
              <a:t>i.e, </a:t>
            </a:r>
            <a:r>
              <a:rPr dirty="0" sz="3200" spc="-10" b="1" i="1">
                <a:latin typeface="Calibri"/>
                <a:cs typeface="Calibri"/>
              </a:rPr>
              <a:t>they accumulate </a:t>
            </a:r>
            <a:r>
              <a:rPr dirty="0" sz="3200" spc="-5" b="1" i="1">
                <a:latin typeface="Calibri"/>
                <a:cs typeface="Calibri"/>
              </a:rPr>
              <a:t>organic </a:t>
            </a:r>
            <a:r>
              <a:rPr dirty="0" sz="3200" b="1" i="1">
                <a:latin typeface="Calibri"/>
                <a:cs typeface="Calibri"/>
              </a:rPr>
              <a:t>acids </a:t>
            </a:r>
            <a:r>
              <a:rPr dirty="0" sz="3200" spc="5" b="1" i="1">
                <a:latin typeface="Calibri"/>
                <a:cs typeface="Calibri"/>
              </a:rPr>
              <a:t>in </a:t>
            </a:r>
            <a:r>
              <a:rPr dirty="0" sz="3200" spc="10" b="1" i="1">
                <a:latin typeface="Calibri"/>
                <a:cs typeface="Calibri"/>
              </a:rPr>
              <a:t> </a:t>
            </a:r>
            <a:r>
              <a:rPr dirty="0" sz="3200" b="1" i="1">
                <a:latin typeface="Calibri"/>
                <a:cs typeface="Calibri"/>
              </a:rPr>
              <a:t>the </a:t>
            </a:r>
            <a:r>
              <a:rPr dirty="0" sz="3200" spc="-5" b="1" i="1">
                <a:latin typeface="Calibri"/>
                <a:cs typeface="Calibri"/>
              </a:rPr>
              <a:t>leaves </a:t>
            </a:r>
            <a:r>
              <a:rPr dirty="0" sz="3200" b="1" i="1">
                <a:latin typeface="Calibri"/>
                <a:cs typeface="Calibri"/>
              </a:rPr>
              <a:t>at </a:t>
            </a:r>
            <a:r>
              <a:rPr dirty="0" sz="3200" spc="-10" b="1" i="1">
                <a:latin typeface="Calibri"/>
                <a:cs typeface="Calibri"/>
              </a:rPr>
              <a:t>night </a:t>
            </a:r>
            <a:r>
              <a:rPr dirty="0" sz="3200" spc="-5" b="1" i="1">
                <a:latin typeface="Calibri"/>
                <a:cs typeface="Calibri"/>
              </a:rPr>
              <a:t>and decrease </a:t>
            </a:r>
            <a:r>
              <a:rPr dirty="0" sz="3200" b="1" i="1">
                <a:latin typeface="Calibri"/>
                <a:cs typeface="Calibri"/>
              </a:rPr>
              <a:t>during the </a:t>
            </a:r>
            <a:r>
              <a:rPr dirty="0" sz="3200" spc="-40" b="1" i="1">
                <a:latin typeface="Calibri"/>
                <a:cs typeface="Calibri"/>
              </a:rPr>
              <a:t>day. </a:t>
            </a:r>
            <a:r>
              <a:rPr dirty="0" sz="3200" spc="-35" b="1" i="1">
                <a:latin typeface="Calibri"/>
                <a:cs typeface="Calibri"/>
              </a:rPr>
              <a:t> </a:t>
            </a:r>
            <a:r>
              <a:rPr dirty="0" sz="3200" spc="-5" b="1" i="1">
                <a:latin typeface="Calibri"/>
                <a:cs typeface="Calibri"/>
              </a:rPr>
              <a:t>In such plants, </a:t>
            </a:r>
            <a:r>
              <a:rPr dirty="0" sz="3200" b="1" i="1">
                <a:latin typeface="Calibri"/>
                <a:cs typeface="Calibri"/>
              </a:rPr>
              <a:t>the pH of </a:t>
            </a:r>
            <a:r>
              <a:rPr dirty="0" sz="3200" spc="-10" b="1" i="1">
                <a:latin typeface="Calibri"/>
                <a:cs typeface="Calibri"/>
              </a:rPr>
              <a:t>cell </a:t>
            </a:r>
            <a:r>
              <a:rPr dirty="0" sz="3200" spc="-5" b="1" i="1">
                <a:latin typeface="Calibri"/>
                <a:cs typeface="Calibri"/>
              </a:rPr>
              <a:t>sap </a:t>
            </a:r>
            <a:r>
              <a:rPr dirty="0" sz="3200" spc="-10" b="1" i="1">
                <a:latin typeface="Calibri"/>
                <a:cs typeface="Calibri"/>
              </a:rPr>
              <a:t>substanially they </a:t>
            </a:r>
            <a:r>
              <a:rPr dirty="0" sz="3200" spc="-710" b="1" i="1">
                <a:latin typeface="Calibri"/>
                <a:cs typeface="Calibri"/>
              </a:rPr>
              <a:t> </a:t>
            </a:r>
            <a:r>
              <a:rPr dirty="0" sz="3200" spc="-5" b="1" i="1">
                <a:latin typeface="Calibri"/>
                <a:cs typeface="Calibri"/>
              </a:rPr>
              <a:t>with</a:t>
            </a:r>
            <a:r>
              <a:rPr dirty="0" sz="3200" b="1" i="1">
                <a:latin typeface="Calibri"/>
                <a:cs typeface="Calibri"/>
              </a:rPr>
              <a:t> </a:t>
            </a:r>
            <a:r>
              <a:rPr dirty="0" sz="3200" spc="5" b="1" i="1">
                <a:latin typeface="Calibri"/>
                <a:cs typeface="Calibri"/>
              </a:rPr>
              <a:t>the</a:t>
            </a:r>
            <a:r>
              <a:rPr dirty="0" sz="3200" spc="-10" b="1" i="1">
                <a:latin typeface="Calibri"/>
                <a:cs typeface="Calibri"/>
              </a:rPr>
              <a:t> </a:t>
            </a:r>
            <a:r>
              <a:rPr dirty="0" sz="3200" spc="-5" b="1" i="1">
                <a:latin typeface="Calibri"/>
                <a:cs typeface="Calibri"/>
              </a:rPr>
              <a:t>accumulation</a:t>
            </a:r>
            <a:r>
              <a:rPr dirty="0" sz="3200" spc="-10" b="1" i="1">
                <a:latin typeface="Calibri"/>
                <a:cs typeface="Calibri"/>
              </a:rPr>
              <a:t> </a:t>
            </a:r>
            <a:r>
              <a:rPr dirty="0" sz="3200" b="1" i="1">
                <a:latin typeface="Calibri"/>
                <a:cs typeface="Calibri"/>
              </a:rPr>
              <a:t>of</a:t>
            </a:r>
            <a:r>
              <a:rPr dirty="0" sz="3200" spc="-35" b="1" i="1">
                <a:latin typeface="Calibri"/>
                <a:cs typeface="Calibri"/>
              </a:rPr>
              <a:t> </a:t>
            </a:r>
            <a:r>
              <a:rPr dirty="0" sz="3200" b="1" i="1">
                <a:latin typeface="Calibri"/>
                <a:cs typeface="Calibri"/>
              </a:rPr>
              <a:t>organic</a:t>
            </a:r>
            <a:r>
              <a:rPr dirty="0" sz="3200" spc="-30" b="1" i="1">
                <a:latin typeface="Calibri"/>
                <a:cs typeface="Calibri"/>
              </a:rPr>
              <a:t> </a:t>
            </a:r>
            <a:r>
              <a:rPr dirty="0" sz="3200" b="1" i="1">
                <a:latin typeface="Calibri"/>
                <a:cs typeface="Calibri"/>
              </a:rPr>
              <a:t>acids.</a:t>
            </a:r>
            <a:endParaRPr sz="3200">
              <a:latin typeface="Calibri"/>
              <a:cs typeface="Calibri"/>
            </a:endParaRPr>
          </a:p>
          <a:p>
            <a:pPr algn="just" marL="584200" marR="5080" indent="-571500">
              <a:lnSpc>
                <a:spcPct val="100000"/>
              </a:lnSpc>
              <a:spcBef>
                <a:spcPts val="770"/>
              </a:spcBef>
              <a:buAutoNum type="arabicPeriod"/>
              <a:tabLst>
                <a:tab pos="584200" algn="l"/>
              </a:tabLst>
            </a:pPr>
            <a:r>
              <a:rPr dirty="0" sz="3200" spc="-10" b="1" i="1">
                <a:latin typeface="Calibri"/>
                <a:cs typeface="Calibri"/>
              </a:rPr>
              <a:t>They </a:t>
            </a:r>
            <a:r>
              <a:rPr dirty="0" sz="3200" spc="-5" b="1" i="1">
                <a:latin typeface="Calibri"/>
                <a:cs typeface="Calibri"/>
              </a:rPr>
              <a:t>are usually </a:t>
            </a:r>
            <a:r>
              <a:rPr dirty="0" sz="3200" spc="-10" b="1" i="1">
                <a:latin typeface="Calibri"/>
                <a:cs typeface="Calibri"/>
              </a:rPr>
              <a:t>succulents. </a:t>
            </a:r>
            <a:r>
              <a:rPr dirty="0" sz="3200" b="1" i="1">
                <a:latin typeface="Calibri"/>
                <a:cs typeface="Calibri"/>
              </a:rPr>
              <a:t>In CAM</a:t>
            </a:r>
            <a:r>
              <a:rPr dirty="0" sz="3200" spc="5" b="1" i="1">
                <a:latin typeface="Calibri"/>
                <a:cs typeface="Calibri"/>
              </a:rPr>
              <a:t> </a:t>
            </a:r>
            <a:r>
              <a:rPr dirty="0" sz="3200" b="1" i="1">
                <a:latin typeface="Calibri"/>
                <a:cs typeface="Calibri"/>
              </a:rPr>
              <a:t>plants , </a:t>
            </a:r>
            <a:r>
              <a:rPr dirty="0" sz="3200" spc="5" b="1" i="1">
                <a:latin typeface="Calibri"/>
                <a:cs typeface="Calibri"/>
              </a:rPr>
              <a:t>the </a:t>
            </a:r>
            <a:r>
              <a:rPr dirty="0" sz="3200" spc="10" b="1" i="1">
                <a:latin typeface="Calibri"/>
                <a:cs typeface="Calibri"/>
              </a:rPr>
              <a:t> </a:t>
            </a:r>
            <a:r>
              <a:rPr dirty="0" sz="3200" spc="-5" b="1" i="1">
                <a:latin typeface="Calibri"/>
                <a:cs typeface="Calibri"/>
              </a:rPr>
              <a:t>vacuoles normallyfunction </a:t>
            </a:r>
            <a:r>
              <a:rPr dirty="0" sz="3200" b="1" i="1">
                <a:latin typeface="Calibri"/>
                <a:cs typeface="Calibri"/>
              </a:rPr>
              <a:t>as a </a:t>
            </a:r>
            <a:r>
              <a:rPr dirty="0" sz="3200" spc="-5" b="1" i="1">
                <a:latin typeface="Calibri"/>
                <a:cs typeface="Calibri"/>
              </a:rPr>
              <a:t>accumulation </a:t>
            </a:r>
            <a:r>
              <a:rPr dirty="0" sz="3200" b="1" i="1">
                <a:latin typeface="Calibri"/>
                <a:cs typeface="Calibri"/>
              </a:rPr>
              <a:t>of </a:t>
            </a:r>
            <a:r>
              <a:rPr dirty="0" sz="3200" spc="5" b="1" i="1">
                <a:latin typeface="Calibri"/>
                <a:cs typeface="Calibri"/>
              </a:rPr>
              <a:t> </a:t>
            </a:r>
            <a:r>
              <a:rPr dirty="0" sz="3200" spc="-5" b="1" i="1">
                <a:latin typeface="Calibri"/>
                <a:cs typeface="Calibri"/>
              </a:rPr>
              <a:t>organic</a:t>
            </a:r>
            <a:r>
              <a:rPr dirty="0" sz="3200" spc="-25" b="1" i="1">
                <a:latin typeface="Calibri"/>
                <a:cs typeface="Calibri"/>
              </a:rPr>
              <a:t> </a:t>
            </a:r>
            <a:r>
              <a:rPr dirty="0" sz="3200" b="1" i="1">
                <a:latin typeface="Calibri"/>
                <a:cs typeface="Calibri"/>
              </a:rPr>
              <a:t>acis</a:t>
            </a:r>
            <a:r>
              <a:rPr dirty="0" sz="3200" spc="-15" b="1" i="1">
                <a:latin typeface="Calibri"/>
                <a:cs typeface="Calibri"/>
              </a:rPr>
              <a:t> </a:t>
            </a:r>
            <a:r>
              <a:rPr dirty="0" sz="3200" b="1" i="1">
                <a:latin typeface="Calibri"/>
                <a:cs typeface="Calibri"/>
              </a:rPr>
              <a:t>(malic</a:t>
            </a:r>
            <a:r>
              <a:rPr dirty="0" sz="3200" spc="-10" b="1" i="1">
                <a:latin typeface="Calibri"/>
                <a:cs typeface="Calibri"/>
              </a:rPr>
              <a:t> </a:t>
            </a:r>
            <a:r>
              <a:rPr dirty="0" sz="3200" b="1" i="1">
                <a:latin typeface="Calibri"/>
                <a:cs typeface="Calibri"/>
              </a:rPr>
              <a:t>acid).</a:t>
            </a:r>
            <a:endParaRPr sz="3200">
              <a:latin typeface="Calibri"/>
              <a:cs typeface="Calibri"/>
            </a:endParaRPr>
          </a:p>
        </p:txBody>
      </p:sp>
    </p:spTree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/>
          <p:nvPr/>
        </p:nvSpPr>
        <p:spPr>
          <a:xfrm>
            <a:off x="170179" y="388365"/>
            <a:ext cx="8896350" cy="5781675"/>
          </a:xfrm>
          <a:prstGeom prst="rect">
            <a:avLst/>
          </a:prstGeom>
        </p:spPr>
        <p:txBody>
          <a:bodyPr wrap="square" lIns="0" tIns="13335" rIns="0" bIns="0" rtlCol="0" vert="horz">
            <a:spAutoFit/>
          </a:bodyPr>
          <a:lstStyle/>
          <a:p>
            <a:pPr algn="just" marL="492759" marR="5080" indent="-480059">
              <a:lnSpc>
                <a:spcPct val="100000"/>
              </a:lnSpc>
              <a:spcBef>
                <a:spcPts val="105"/>
              </a:spcBef>
              <a:buFont typeface="Calibri"/>
              <a:buAutoNum type="arabicPeriod" startAt="4"/>
              <a:tabLst>
                <a:tab pos="587375" algn="l"/>
              </a:tabLst>
            </a:pPr>
            <a:r>
              <a:rPr dirty="0"/>
              <a:t>	</a:t>
            </a:r>
            <a:r>
              <a:rPr dirty="0" sz="3200" spc="-10" b="1" i="1">
                <a:latin typeface="Calibri"/>
                <a:cs typeface="Calibri"/>
              </a:rPr>
              <a:t>They</a:t>
            </a:r>
            <a:r>
              <a:rPr dirty="0" sz="3200" spc="-5" b="1" i="1">
                <a:latin typeface="Calibri"/>
                <a:cs typeface="Calibri"/>
              </a:rPr>
              <a:t> </a:t>
            </a:r>
            <a:r>
              <a:rPr dirty="0" sz="3200" b="1" i="1">
                <a:latin typeface="Calibri"/>
                <a:cs typeface="Calibri"/>
              </a:rPr>
              <a:t>possess</a:t>
            </a:r>
            <a:r>
              <a:rPr dirty="0" sz="3200" spc="5" b="1" i="1">
                <a:latin typeface="Calibri"/>
                <a:cs typeface="Calibri"/>
              </a:rPr>
              <a:t> </a:t>
            </a:r>
            <a:r>
              <a:rPr dirty="0" sz="3200" spc="-15" b="1" i="1">
                <a:latin typeface="Calibri"/>
                <a:cs typeface="Calibri"/>
              </a:rPr>
              <a:t>xerophytic</a:t>
            </a:r>
            <a:r>
              <a:rPr dirty="0" sz="3200" spc="-10" b="1" i="1">
                <a:latin typeface="Calibri"/>
                <a:cs typeface="Calibri"/>
              </a:rPr>
              <a:t> characters</a:t>
            </a:r>
            <a:r>
              <a:rPr dirty="0" sz="3200" spc="-5" b="1" i="1">
                <a:latin typeface="Calibri"/>
                <a:cs typeface="Calibri"/>
              </a:rPr>
              <a:t> </a:t>
            </a:r>
            <a:r>
              <a:rPr dirty="0" sz="3200" spc="-25" b="1" i="1">
                <a:latin typeface="Calibri"/>
                <a:cs typeface="Calibri"/>
              </a:rPr>
              <a:t>like</a:t>
            </a:r>
            <a:r>
              <a:rPr dirty="0" sz="3200" spc="-20" b="1" i="1">
                <a:latin typeface="Calibri"/>
                <a:cs typeface="Calibri"/>
              </a:rPr>
              <a:t> </a:t>
            </a:r>
            <a:r>
              <a:rPr dirty="0" sz="3200" b="1" i="1">
                <a:latin typeface="Calibri"/>
                <a:cs typeface="Calibri"/>
              </a:rPr>
              <a:t>thick </a:t>
            </a:r>
            <a:r>
              <a:rPr dirty="0" sz="3200" spc="5" b="1" i="1">
                <a:latin typeface="Calibri"/>
                <a:cs typeface="Calibri"/>
              </a:rPr>
              <a:t> </a:t>
            </a:r>
            <a:r>
              <a:rPr dirty="0" sz="3200" spc="-5" b="1" i="1">
                <a:latin typeface="Calibri"/>
                <a:cs typeface="Calibri"/>
              </a:rPr>
              <a:t>cuticle,</a:t>
            </a:r>
            <a:r>
              <a:rPr dirty="0" sz="3200" b="1" i="1">
                <a:latin typeface="Calibri"/>
                <a:cs typeface="Calibri"/>
              </a:rPr>
              <a:t> </a:t>
            </a:r>
            <a:r>
              <a:rPr dirty="0" sz="3200" spc="-20" b="1" i="1">
                <a:latin typeface="Calibri"/>
                <a:cs typeface="Calibri"/>
              </a:rPr>
              <a:t>sunken</a:t>
            </a:r>
            <a:r>
              <a:rPr dirty="0" sz="3200" spc="-15" b="1" i="1">
                <a:latin typeface="Calibri"/>
                <a:cs typeface="Calibri"/>
              </a:rPr>
              <a:t> </a:t>
            </a:r>
            <a:r>
              <a:rPr dirty="0" sz="3200" spc="-20" b="1" i="1">
                <a:latin typeface="Calibri"/>
                <a:cs typeface="Calibri"/>
              </a:rPr>
              <a:t>stomata</a:t>
            </a:r>
            <a:r>
              <a:rPr dirty="0" sz="3200" spc="-15" b="1" i="1">
                <a:latin typeface="Calibri"/>
                <a:cs typeface="Calibri"/>
              </a:rPr>
              <a:t> </a:t>
            </a:r>
            <a:r>
              <a:rPr dirty="0" sz="3200" b="1" i="1">
                <a:latin typeface="Calibri"/>
                <a:cs typeface="Calibri"/>
              </a:rPr>
              <a:t>,</a:t>
            </a:r>
            <a:r>
              <a:rPr dirty="0" sz="3200" spc="5" b="1" i="1">
                <a:latin typeface="Calibri"/>
                <a:cs typeface="Calibri"/>
              </a:rPr>
              <a:t> </a:t>
            </a:r>
            <a:r>
              <a:rPr dirty="0" sz="3200" b="1" i="1">
                <a:latin typeface="Calibri"/>
                <a:cs typeface="Calibri"/>
              </a:rPr>
              <a:t>thorns</a:t>
            </a:r>
            <a:r>
              <a:rPr dirty="0" sz="3200" spc="5" b="1" i="1">
                <a:latin typeface="Calibri"/>
                <a:cs typeface="Calibri"/>
              </a:rPr>
              <a:t> </a:t>
            </a:r>
            <a:r>
              <a:rPr dirty="0" sz="3200" b="1" i="1">
                <a:latin typeface="Calibri"/>
                <a:cs typeface="Calibri"/>
              </a:rPr>
              <a:t>and</a:t>
            </a:r>
            <a:r>
              <a:rPr dirty="0" sz="3200" spc="5" b="1" i="1">
                <a:latin typeface="Calibri"/>
                <a:cs typeface="Calibri"/>
              </a:rPr>
              <a:t> </a:t>
            </a:r>
            <a:r>
              <a:rPr dirty="0" sz="3200" spc="-10" b="1" i="1">
                <a:latin typeface="Calibri"/>
                <a:cs typeface="Calibri"/>
              </a:rPr>
              <a:t>reduced </a:t>
            </a:r>
            <a:r>
              <a:rPr dirty="0" sz="3200" spc="-5" b="1" i="1">
                <a:latin typeface="Calibri"/>
                <a:cs typeface="Calibri"/>
              </a:rPr>
              <a:t> </a:t>
            </a:r>
            <a:r>
              <a:rPr dirty="0" sz="3200" b="1" i="1">
                <a:latin typeface="Calibri"/>
                <a:cs typeface="Calibri"/>
              </a:rPr>
              <a:t>leaves.</a:t>
            </a:r>
            <a:endParaRPr sz="3200">
              <a:latin typeface="Calibri"/>
              <a:cs typeface="Calibri"/>
            </a:endParaRPr>
          </a:p>
          <a:p>
            <a:pPr algn="just" marL="427355" marR="5715" indent="-427355">
              <a:lnSpc>
                <a:spcPct val="100000"/>
              </a:lnSpc>
              <a:spcBef>
                <a:spcPts val="770"/>
              </a:spcBef>
              <a:buAutoNum type="arabicPeriod" startAt="4"/>
              <a:tabLst>
                <a:tab pos="427355" algn="l"/>
              </a:tabLst>
            </a:pPr>
            <a:r>
              <a:rPr dirty="0" sz="3200" spc="-10" b="1" i="1">
                <a:latin typeface="Calibri"/>
                <a:cs typeface="Calibri"/>
              </a:rPr>
              <a:t>They </a:t>
            </a:r>
            <a:r>
              <a:rPr dirty="0" sz="3200" spc="-20" b="1" i="1">
                <a:latin typeface="Calibri"/>
                <a:cs typeface="Calibri"/>
              </a:rPr>
              <a:t>stomata </a:t>
            </a:r>
            <a:r>
              <a:rPr dirty="0" sz="3200" b="1" i="1">
                <a:latin typeface="Calibri"/>
                <a:cs typeface="Calibri"/>
              </a:rPr>
              <a:t>remain closed during </a:t>
            </a:r>
            <a:r>
              <a:rPr dirty="0" sz="3200" spc="5" b="1" i="1">
                <a:latin typeface="Calibri"/>
                <a:cs typeface="Calibri"/>
              </a:rPr>
              <a:t>the </a:t>
            </a:r>
            <a:r>
              <a:rPr dirty="0" sz="3200" spc="-5" b="1" i="1">
                <a:latin typeface="Calibri"/>
                <a:cs typeface="Calibri"/>
              </a:rPr>
              <a:t>day (light) </a:t>
            </a:r>
            <a:r>
              <a:rPr dirty="0" sz="3200" spc="-710" b="1" i="1">
                <a:latin typeface="Calibri"/>
                <a:cs typeface="Calibri"/>
              </a:rPr>
              <a:t> </a:t>
            </a:r>
            <a:r>
              <a:rPr dirty="0" sz="3200" b="1" i="1">
                <a:latin typeface="Calibri"/>
                <a:cs typeface="Calibri"/>
              </a:rPr>
              <a:t>and</a:t>
            </a:r>
            <a:r>
              <a:rPr dirty="0" sz="3200" spc="-20" b="1" i="1">
                <a:latin typeface="Calibri"/>
                <a:cs typeface="Calibri"/>
              </a:rPr>
              <a:t> </a:t>
            </a:r>
            <a:r>
              <a:rPr dirty="0" sz="3200" spc="-5" b="1" i="1">
                <a:latin typeface="Calibri"/>
                <a:cs typeface="Calibri"/>
              </a:rPr>
              <a:t>open</a:t>
            </a:r>
            <a:r>
              <a:rPr dirty="0" sz="3200" spc="10" b="1" i="1">
                <a:latin typeface="Calibri"/>
                <a:cs typeface="Calibri"/>
              </a:rPr>
              <a:t> </a:t>
            </a:r>
            <a:r>
              <a:rPr dirty="0" sz="3200" b="1" i="1">
                <a:latin typeface="Calibri"/>
                <a:cs typeface="Calibri"/>
              </a:rPr>
              <a:t>at </a:t>
            </a:r>
            <a:r>
              <a:rPr dirty="0" sz="3200" spc="-5" b="1" i="1">
                <a:latin typeface="Calibri"/>
                <a:cs typeface="Calibri"/>
              </a:rPr>
              <a:t>night</a:t>
            </a:r>
            <a:r>
              <a:rPr dirty="0" sz="3200" spc="-20" b="1" i="1">
                <a:latin typeface="Calibri"/>
                <a:cs typeface="Calibri"/>
              </a:rPr>
              <a:t> </a:t>
            </a:r>
            <a:r>
              <a:rPr dirty="0" sz="3200" spc="-5" b="1" i="1">
                <a:latin typeface="Calibri"/>
                <a:cs typeface="Calibri"/>
              </a:rPr>
              <a:t>(dark).</a:t>
            </a:r>
            <a:endParaRPr sz="3200">
              <a:latin typeface="Calibri"/>
              <a:cs typeface="Calibri"/>
            </a:endParaRPr>
          </a:p>
          <a:p>
            <a:pPr algn="just" marL="464184" marR="5715" indent="-464184">
              <a:lnSpc>
                <a:spcPct val="100000"/>
              </a:lnSpc>
              <a:spcBef>
                <a:spcPts val="765"/>
              </a:spcBef>
              <a:buAutoNum type="arabicPeriod" startAt="4"/>
              <a:tabLst>
                <a:tab pos="464184" algn="l"/>
              </a:tabLst>
            </a:pPr>
            <a:r>
              <a:rPr dirty="0" sz="3200" spc="-10" b="1" i="1">
                <a:latin typeface="Calibri"/>
                <a:cs typeface="Calibri"/>
              </a:rPr>
              <a:t>They </a:t>
            </a:r>
            <a:r>
              <a:rPr dirty="0" sz="3200" spc="-5" b="1" i="1">
                <a:latin typeface="Calibri"/>
                <a:cs typeface="Calibri"/>
              </a:rPr>
              <a:t>show </a:t>
            </a:r>
            <a:r>
              <a:rPr dirty="0" sz="3200" b="1" i="1">
                <a:latin typeface="Calibri"/>
                <a:cs typeface="Calibri"/>
              </a:rPr>
              <a:t>maximum gaseous </a:t>
            </a:r>
            <a:r>
              <a:rPr dirty="0" sz="3200" spc="-20" b="1" i="1">
                <a:latin typeface="Calibri"/>
                <a:cs typeface="Calibri"/>
              </a:rPr>
              <a:t>exchange </a:t>
            </a:r>
            <a:r>
              <a:rPr dirty="0" sz="3200" b="1" i="1">
                <a:latin typeface="Calibri"/>
                <a:cs typeface="Calibri"/>
              </a:rPr>
              <a:t>at </a:t>
            </a:r>
            <a:r>
              <a:rPr dirty="0" sz="3200" spc="-10" b="1" i="1">
                <a:latin typeface="Calibri"/>
                <a:cs typeface="Calibri"/>
              </a:rPr>
              <a:t>night </a:t>
            </a:r>
            <a:r>
              <a:rPr dirty="0" sz="3200" spc="-5" b="1" i="1">
                <a:latin typeface="Calibri"/>
                <a:cs typeface="Calibri"/>
              </a:rPr>
              <a:t> because</a:t>
            </a:r>
            <a:r>
              <a:rPr dirty="0" sz="3200" spc="-20" b="1" i="1">
                <a:latin typeface="Calibri"/>
                <a:cs typeface="Calibri"/>
              </a:rPr>
              <a:t> </a:t>
            </a:r>
            <a:r>
              <a:rPr dirty="0" sz="3200" b="1" i="1">
                <a:latin typeface="Calibri"/>
                <a:cs typeface="Calibri"/>
              </a:rPr>
              <a:t>of </a:t>
            </a:r>
            <a:r>
              <a:rPr dirty="0" sz="3200" spc="-5" b="1" i="1">
                <a:latin typeface="Calibri"/>
                <a:cs typeface="Calibri"/>
              </a:rPr>
              <a:t>nocturnal</a:t>
            </a:r>
            <a:r>
              <a:rPr dirty="0" sz="3200" spc="10" b="1" i="1">
                <a:latin typeface="Calibri"/>
                <a:cs typeface="Calibri"/>
              </a:rPr>
              <a:t> </a:t>
            </a:r>
            <a:r>
              <a:rPr dirty="0" sz="3200" spc="-5" b="1" i="1">
                <a:latin typeface="Calibri"/>
                <a:cs typeface="Calibri"/>
              </a:rPr>
              <a:t>opening</a:t>
            </a:r>
            <a:r>
              <a:rPr dirty="0" sz="3200" spc="-40" b="1" i="1">
                <a:latin typeface="Calibri"/>
                <a:cs typeface="Calibri"/>
              </a:rPr>
              <a:t> </a:t>
            </a:r>
            <a:r>
              <a:rPr dirty="0" sz="3200" b="1" i="1">
                <a:latin typeface="Calibri"/>
                <a:cs typeface="Calibri"/>
              </a:rPr>
              <a:t>of </a:t>
            </a:r>
            <a:r>
              <a:rPr dirty="0" sz="3200" spc="-15" b="1" i="1">
                <a:latin typeface="Calibri"/>
                <a:cs typeface="Calibri"/>
              </a:rPr>
              <a:t>stomata.</a:t>
            </a:r>
            <a:endParaRPr sz="3200">
              <a:latin typeface="Calibri"/>
              <a:cs typeface="Calibri"/>
            </a:endParaRPr>
          </a:p>
          <a:p>
            <a:pPr algn="just" marL="421640" marR="7620" indent="-421640">
              <a:lnSpc>
                <a:spcPct val="100000"/>
              </a:lnSpc>
              <a:spcBef>
                <a:spcPts val="770"/>
              </a:spcBef>
              <a:buAutoNum type="arabicPeriod" startAt="4"/>
              <a:tabLst>
                <a:tab pos="421640" algn="l"/>
              </a:tabLst>
            </a:pPr>
            <a:r>
              <a:rPr dirty="0" sz="3200" spc="-10" b="1" i="1">
                <a:latin typeface="Calibri"/>
                <a:cs typeface="Calibri"/>
              </a:rPr>
              <a:t>They </a:t>
            </a:r>
            <a:r>
              <a:rPr dirty="0" sz="3200" spc="-5" b="1" i="1">
                <a:latin typeface="Calibri"/>
                <a:cs typeface="Calibri"/>
              </a:rPr>
              <a:t>show decrease </a:t>
            </a:r>
            <a:r>
              <a:rPr dirty="0" sz="3200" b="1" i="1">
                <a:latin typeface="Calibri"/>
                <a:cs typeface="Calibri"/>
              </a:rPr>
              <a:t>in </a:t>
            </a:r>
            <a:r>
              <a:rPr dirty="0" sz="3200" spc="-15" b="1" i="1">
                <a:latin typeface="Calibri"/>
                <a:cs typeface="Calibri"/>
              </a:rPr>
              <a:t>starch </a:t>
            </a:r>
            <a:r>
              <a:rPr dirty="0" sz="3200" spc="-20" b="1" i="1">
                <a:latin typeface="Calibri"/>
                <a:cs typeface="Calibri"/>
              </a:rPr>
              <a:t>content </a:t>
            </a:r>
            <a:r>
              <a:rPr dirty="0" sz="3200" spc="-5" b="1" i="1">
                <a:latin typeface="Calibri"/>
                <a:cs typeface="Calibri"/>
              </a:rPr>
              <a:t>during </a:t>
            </a:r>
            <a:r>
              <a:rPr dirty="0" sz="3200" spc="-10" b="1" i="1">
                <a:latin typeface="Calibri"/>
                <a:cs typeface="Calibri"/>
              </a:rPr>
              <a:t>night </a:t>
            </a:r>
            <a:r>
              <a:rPr dirty="0" sz="3200" spc="-710" b="1" i="1">
                <a:latin typeface="Calibri"/>
                <a:cs typeface="Calibri"/>
              </a:rPr>
              <a:t> </a:t>
            </a:r>
            <a:r>
              <a:rPr dirty="0" sz="3200" b="1" i="1">
                <a:latin typeface="Calibri"/>
                <a:cs typeface="Calibri"/>
              </a:rPr>
              <a:t>and</a:t>
            </a:r>
            <a:r>
              <a:rPr dirty="0" sz="3200" spc="-20" b="1" i="1">
                <a:latin typeface="Calibri"/>
                <a:cs typeface="Calibri"/>
              </a:rPr>
              <a:t> </a:t>
            </a:r>
            <a:r>
              <a:rPr dirty="0" sz="3200" b="1" i="1">
                <a:latin typeface="Calibri"/>
                <a:cs typeface="Calibri"/>
              </a:rPr>
              <a:t>increase</a:t>
            </a:r>
            <a:r>
              <a:rPr dirty="0" sz="3200" spc="-25" b="1" i="1">
                <a:latin typeface="Calibri"/>
                <a:cs typeface="Calibri"/>
              </a:rPr>
              <a:t> </a:t>
            </a:r>
            <a:r>
              <a:rPr dirty="0" sz="3200" b="1" i="1">
                <a:latin typeface="Calibri"/>
                <a:cs typeface="Calibri"/>
              </a:rPr>
              <a:t>during</a:t>
            </a:r>
            <a:r>
              <a:rPr dirty="0" sz="3200" spc="-15" b="1" i="1">
                <a:latin typeface="Calibri"/>
                <a:cs typeface="Calibri"/>
              </a:rPr>
              <a:t> </a:t>
            </a:r>
            <a:r>
              <a:rPr dirty="0" sz="3200" spc="5" b="1" i="1">
                <a:latin typeface="Calibri"/>
                <a:cs typeface="Calibri"/>
              </a:rPr>
              <a:t>the</a:t>
            </a:r>
            <a:r>
              <a:rPr dirty="0" sz="3200" spc="-10" b="1" i="1">
                <a:latin typeface="Calibri"/>
                <a:cs typeface="Calibri"/>
              </a:rPr>
              <a:t> </a:t>
            </a:r>
            <a:r>
              <a:rPr dirty="0" sz="3200" spc="-40" b="1" i="1">
                <a:latin typeface="Calibri"/>
                <a:cs typeface="Calibri"/>
              </a:rPr>
              <a:t>day.</a:t>
            </a:r>
            <a:endParaRPr sz="3200">
              <a:latin typeface="Calibri"/>
              <a:cs typeface="Calibri"/>
            </a:endParaRPr>
          </a:p>
          <a:p>
            <a:pPr algn="just" marL="459740" marR="6350" indent="-459740">
              <a:lnSpc>
                <a:spcPct val="100000"/>
              </a:lnSpc>
              <a:spcBef>
                <a:spcPts val="770"/>
              </a:spcBef>
              <a:buAutoNum type="arabicPeriod" startAt="4"/>
              <a:tabLst>
                <a:tab pos="459740" algn="l"/>
              </a:tabLst>
            </a:pPr>
            <a:r>
              <a:rPr dirty="0" sz="3200" spc="-10" b="1" i="1">
                <a:latin typeface="Calibri"/>
                <a:cs typeface="Calibri"/>
              </a:rPr>
              <a:t>They </a:t>
            </a:r>
            <a:r>
              <a:rPr dirty="0" sz="3200" b="1" i="1">
                <a:latin typeface="Calibri"/>
                <a:cs typeface="Calibri"/>
              </a:rPr>
              <a:t>possess high </a:t>
            </a:r>
            <a:r>
              <a:rPr dirty="0" sz="3200" spc="-10" b="1" i="1">
                <a:latin typeface="Calibri"/>
                <a:cs typeface="Calibri"/>
              </a:rPr>
              <a:t>level </a:t>
            </a:r>
            <a:r>
              <a:rPr dirty="0" sz="3200" b="1" i="1">
                <a:latin typeface="Calibri"/>
                <a:cs typeface="Calibri"/>
              </a:rPr>
              <a:t>of phosphoenol </a:t>
            </a:r>
            <a:r>
              <a:rPr dirty="0" sz="3200" spc="-10" b="1" i="1">
                <a:latin typeface="Calibri"/>
                <a:cs typeface="Calibri"/>
              </a:rPr>
              <a:t>pyruvate </a:t>
            </a:r>
            <a:r>
              <a:rPr dirty="0" sz="3200" spc="-5" b="1" i="1">
                <a:latin typeface="Calibri"/>
                <a:cs typeface="Calibri"/>
              </a:rPr>
              <a:t> </a:t>
            </a:r>
            <a:r>
              <a:rPr dirty="0" sz="3200" b="1" i="1">
                <a:latin typeface="Calibri"/>
                <a:cs typeface="Calibri"/>
              </a:rPr>
              <a:t>and</a:t>
            </a:r>
            <a:r>
              <a:rPr dirty="0" sz="3200" spc="-20" b="1" i="1">
                <a:latin typeface="Calibri"/>
                <a:cs typeface="Calibri"/>
              </a:rPr>
              <a:t> </a:t>
            </a:r>
            <a:r>
              <a:rPr dirty="0" sz="3200" b="1" i="1">
                <a:latin typeface="Calibri"/>
                <a:cs typeface="Calibri"/>
              </a:rPr>
              <a:t>an</a:t>
            </a:r>
            <a:r>
              <a:rPr dirty="0" sz="3200" spc="-5" b="1" i="1">
                <a:latin typeface="Calibri"/>
                <a:cs typeface="Calibri"/>
              </a:rPr>
              <a:t> </a:t>
            </a:r>
            <a:r>
              <a:rPr dirty="0" sz="3200" b="1" i="1">
                <a:latin typeface="Calibri"/>
                <a:cs typeface="Calibri"/>
              </a:rPr>
              <a:t>active</a:t>
            </a:r>
            <a:r>
              <a:rPr dirty="0" sz="3200" spc="-10" b="1" i="1">
                <a:latin typeface="Calibri"/>
                <a:cs typeface="Calibri"/>
              </a:rPr>
              <a:t> </a:t>
            </a:r>
            <a:r>
              <a:rPr dirty="0" sz="3200" spc="-5" b="1" i="1">
                <a:latin typeface="Calibri"/>
                <a:cs typeface="Calibri"/>
              </a:rPr>
              <a:t>decarbolase.</a:t>
            </a:r>
            <a:endParaRPr sz="3200">
              <a:latin typeface="Calibri"/>
              <a:cs typeface="Calibri"/>
            </a:endParaRPr>
          </a:p>
        </p:txBody>
      </p:sp>
    </p:spTree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/>
          <p:nvPr/>
        </p:nvSpPr>
        <p:spPr>
          <a:xfrm>
            <a:off x="78739" y="6807"/>
            <a:ext cx="8987790" cy="5880100"/>
          </a:xfrm>
          <a:prstGeom prst="rect">
            <a:avLst/>
          </a:prstGeom>
        </p:spPr>
        <p:txBody>
          <a:bodyPr wrap="square" lIns="0" tIns="13335" rIns="0" bIns="0" rtlCol="0" vert="horz">
            <a:spAutoFit/>
          </a:bodyPr>
          <a:lstStyle/>
          <a:p>
            <a:pPr algn="just" marL="355600" marR="6350" indent="-342900">
              <a:lnSpc>
                <a:spcPct val="100000"/>
              </a:lnSpc>
              <a:spcBef>
                <a:spcPts val="105"/>
              </a:spcBef>
              <a:buFont typeface="Arial MT"/>
              <a:buChar char="•"/>
              <a:tabLst>
                <a:tab pos="355600" algn="l"/>
              </a:tabLst>
            </a:pPr>
            <a:r>
              <a:rPr dirty="0" sz="3200" b="1" i="1">
                <a:latin typeface="Calibri"/>
                <a:cs typeface="Calibri"/>
              </a:rPr>
              <a:t>CAM</a:t>
            </a:r>
            <a:r>
              <a:rPr dirty="0" sz="3200" spc="5" b="1" i="1">
                <a:latin typeface="Calibri"/>
                <a:cs typeface="Calibri"/>
              </a:rPr>
              <a:t> </a:t>
            </a:r>
            <a:r>
              <a:rPr dirty="0" sz="3200" b="1" i="1">
                <a:latin typeface="Calibri"/>
                <a:cs typeface="Calibri"/>
              </a:rPr>
              <a:t>cycle</a:t>
            </a:r>
            <a:r>
              <a:rPr dirty="0" sz="3200" spc="5" b="1" i="1">
                <a:latin typeface="Calibri"/>
                <a:cs typeface="Calibri"/>
              </a:rPr>
              <a:t> </a:t>
            </a:r>
            <a:r>
              <a:rPr dirty="0" sz="3200" b="1" i="1">
                <a:latin typeface="Calibri"/>
                <a:cs typeface="Calibri"/>
              </a:rPr>
              <a:t>is</a:t>
            </a:r>
            <a:r>
              <a:rPr dirty="0" sz="3200" spc="5" b="1" i="1">
                <a:latin typeface="Calibri"/>
                <a:cs typeface="Calibri"/>
              </a:rPr>
              <a:t> </a:t>
            </a:r>
            <a:r>
              <a:rPr dirty="0" sz="3200" spc="-10" b="1" i="1">
                <a:latin typeface="Calibri"/>
                <a:cs typeface="Calibri"/>
              </a:rPr>
              <a:t>competed</a:t>
            </a:r>
            <a:r>
              <a:rPr dirty="0" sz="3200" spc="-5" b="1" i="1">
                <a:latin typeface="Calibri"/>
                <a:cs typeface="Calibri"/>
              </a:rPr>
              <a:t> </a:t>
            </a:r>
            <a:r>
              <a:rPr dirty="0" sz="3200" b="1" i="1">
                <a:latin typeface="Calibri"/>
                <a:cs typeface="Calibri"/>
              </a:rPr>
              <a:t>in</a:t>
            </a:r>
            <a:r>
              <a:rPr dirty="0" sz="3200" spc="5" b="1" i="1">
                <a:latin typeface="Calibri"/>
                <a:cs typeface="Calibri"/>
              </a:rPr>
              <a:t> </a:t>
            </a:r>
            <a:r>
              <a:rPr dirty="0" sz="3200" b="1" i="1">
                <a:latin typeface="Calibri"/>
                <a:cs typeface="Calibri"/>
              </a:rPr>
              <a:t>two</a:t>
            </a:r>
            <a:r>
              <a:rPr dirty="0" sz="3200" spc="5" b="1" i="1">
                <a:latin typeface="Calibri"/>
                <a:cs typeface="Calibri"/>
              </a:rPr>
              <a:t> </a:t>
            </a:r>
            <a:r>
              <a:rPr dirty="0" sz="3200" spc="-5" b="1" i="1">
                <a:latin typeface="Calibri"/>
                <a:cs typeface="Calibri"/>
              </a:rPr>
              <a:t>parts</a:t>
            </a:r>
            <a:r>
              <a:rPr dirty="0" sz="3200" b="1" i="1">
                <a:latin typeface="Calibri"/>
                <a:cs typeface="Calibri"/>
              </a:rPr>
              <a:t> (A) </a:t>
            </a:r>
            <a:r>
              <a:rPr dirty="0" sz="3200" spc="5" b="1" i="1">
                <a:latin typeface="Calibri"/>
                <a:cs typeface="Calibri"/>
              </a:rPr>
              <a:t> </a:t>
            </a:r>
            <a:r>
              <a:rPr dirty="0" sz="3200" spc="-5" b="1" i="1">
                <a:latin typeface="Calibri"/>
                <a:cs typeface="Calibri"/>
              </a:rPr>
              <a:t>Acidification </a:t>
            </a:r>
            <a:r>
              <a:rPr dirty="0" sz="3200" b="1" i="1">
                <a:latin typeface="Calibri"/>
                <a:cs typeface="Calibri"/>
              </a:rPr>
              <a:t>(B)</a:t>
            </a:r>
            <a:r>
              <a:rPr dirty="0" sz="3200" spc="-20" b="1" i="1">
                <a:latin typeface="Calibri"/>
                <a:cs typeface="Calibri"/>
              </a:rPr>
              <a:t> </a:t>
            </a:r>
            <a:r>
              <a:rPr dirty="0" sz="3200" spc="-5" b="1" i="1">
                <a:latin typeface="Calibri"/>
                <a:cs typeface="Calibri"/>
              </a:rPr>
              <a:t>Deacidification.</a:t>
            </a:r>
            <a:endParaRPr sz="3200">
              <a:latin typeface="Calibri"/>
              <a:cs typeface="Calibri"/>
            </a:endParaRPr>
          </a:p>
          <a:p>
            <a:pPr algn="just" marL="355600" indent="-342900">
              <a:lnSpc>
                <a:spcPct val="100000"/>
              </a:lnSpc>
              <a:spcBef>
                <a:spcPts val="770"/>
              </a:spcBef>
              <a:buFont typeface="Arial MT"/>
              <a:buChar char="•"/>
              <a:tabLst>
                <a:tab pos="355600" algn="l"/>
              </a:tabLst>
            </a:pPr>
            <a:r>
              <a:rPr dirty="0" u="heavy" sz="3200" b="1" i="1">
                <a:solidFill>
                  <a:srgbClr val="92D050"/>
                </a:solidFill>
                <a:uFill>
                  <a:solidFill>
                    <a:srgbClr val="92D050"/>
                  </a:solidFill>
                </a:uFill>
                <a:latin typeface="Calibri"/>
                <a:cs typeface="Calibri"/>
              </a:rPr>
              <a:t>A)</a:t>
            </a:r>
            <a:r>
              <a:rPr dirty="0" u="heavy" sz="3200" spc="-20" b="1" i="1">
                <a:solidFill>
                  <a:srgbClr val="92D050"/>
                </a:solidFill>
                <a:uFill>
                  <a:solidFill>
                    <a:srgbClr val="92D050"/>
                  </a:solidFill>
                </a:uFill>
                <a:latin typeface="Calibri"/>
                <a:cs typeface="Calibri"/>
              </a:rPr>
              <a:t> </a:t>
            </a:r>
            <a:r>
              <a:rPr dirty="0" u="heavy" sz="3200" spc="-5" b="1" i="1">
                <a:solidFill>
                  <a:srgbClr val="92D050"/>
                </a:solidFill>
                <a:uFill>
                  <a:solidFill>
                    <a:srgbClr val="92D050"/>
                  </a:solidFill>
                </a:uFill>
                <a:latin typeface="Calibri"/>
                <a:cs typeface="Calibri"/>
              </a:rPr>
              <a:t>Acidification:-</a:t>
            </a:r>
            <a:endParaRPr sz="3200">
              <a:latin typeface="Calibri"/>
              <a:cs typeface="Calibri"/>
            </a:endParaRPr>
          </a:p>
          <a:p>
            <a:pPr algn="just" marL="288290">
              <a:lnSpc>
                <a:spcPct val="100000"/>
              </a:lnSpc>
              <a:spcBef>
                <a:spcPts val="770"/>
              </a:spcBef>
            </a:pPr>
            <a:r>
              <a:rPr dirty="0" sz="3200" b="1" i="1">
                <a:latin typeface="Calibri"/>
                <a:cs typeface="Calibri"/>
              </a:rPr>
              <a:t>-</a:t>
            </a:r>
            <a:r>
              <a:rPr dirty="0" sz="3200" spc="710" b="1" i="1">
                <a:latin typeface="Calibri"/>
                <a:cs typeface="Calibri"/>
              </a:rPr>
              <a:t> </a:t>
            </a:r>
            <a:r>
              <a:rPr dirty="0" sz="3200" spc="-5" b="1" i="1">
                <a:latin typeface="Calibri"/>
                <a:cs typeface="Calibri"/>
              </a:rPr>
              <a:t>various</a:t>
            </a:r>
            <a:r>
              <a:rPr dirty="0" sz="3200" spc="-15" b="1" i="1">
                <a:latin typeface="Calibri"/>
                <a:cs typeface="Calibri"/>
              </a:rPr>
              <a:t> step </a:t>
            </a:r>
            <a:r>
              <a:rPr dirty="0" sz="3200" b="1" i="1">
                <a:latin typeface="Calibri"/>
                <a:cs typeface="Calibri"/>
              </a:rPr>
              <a:t>during</a:t>
            </a:r>
            <a:r>
              <a:rPr dirty="0" sz="3200" spc="-25" b="1" i="1">
                <a:latin typeface="Calibri"/>
                <a:cs typeface="Calibri"/>
              </a:rPr>
              <a:t> </a:t>
            </a:r>
            <a:r>
              <a:rPr dirty="0" sz="3200" b="1" i="1">
                <a:latin typeface="Calibri"/>
                <a:cs typeface="Calibri"/>
              </a:rPr>
              <a:t>acidification</a:t>
            </a:r>
            <a:r>
              <a:rPr dirty="0" sz="3200" spc="-50" b="1" i="1">
                <a:latin typeface="Calibri"/>
                <a:cs typeface="Calibri"/>
              </a:rPr>
              <a:t> </a:t>
            </a:r>
            <a:r>
              <a:rPr dirty="0" sz="3200" spc="-5" b="1" i="1">
                <a:latin typeface="Calibri"/>
                <a:cs typeface="Calibri"/>
              </a:rPr>
              <a:t>are</a:t>
            </a:r>
            <a:r>
              <a:rPr dirty="0" sz="3200" spc="-10" b="1" i="1">
                <a:latin typeface="Calibri"/>
                <a:cs typeface="Calibri"/>
              </a:rPr>
              <a:t> </a:t>
            </a:r>
            <a:r>
              <a:rPr dirty="0" sz="3200" b="1" i="1">
                <a:latin typeface="Calibri"/>
                <a:cs typeface="Calibri"/>
              </a:rPr>
              <a:t>as</a:t>
            </a:r>
            <a:r>
              <a:rPr dirty="0" sz="3200" spc="-10" b="1" i="1">
                <a:latin typeface="Calibri"/>
                <a:cs typeface="Calibri"/>
              </a:rPr>
              <a:t> </a:t>
            </a:r>
            <a:r>
              <a:rPr dirty="0" sz="3200" spc="-5" b="1" i="1">
                <a:latin typeface="Calibri"/>
                <a:cs typeface="Calibri"/>
              </a:rPr>
              <a:t>follows:-</a:t>
            </a:r>
            <a:endParaRPr sz="3200">
              <a:latin typeface="Calibri"/>
              <a:cs typeface="Calibri"/>
            </a:endParaRPr>
          </a:p>
          <a:p>
            <a:pPr algn="just" marL="584200" marR="5080" indent="-571500">
              <a:lnSpc>
                <a:spcPct val="100000"/>
              </a:lnSpc>
              <a:spcBef>
                <a:spcPts val="770"/>
              </a:spcBef>
              <a:buFont typeface="Calibri"/>
              <a:buAutoNum type="romanUcPeriod"/>
              <a:tabLst>
                <a:tab pos="675640" algn="l"/>
              </a:tabLst>
            </a:pPr>
            <a:r>
              <a:rPr dirty="0"/>
              <a:t>	</a:t>
            </a:r>
            <a:r>
              <a:rPr dirty="0" sz="3200" spc="-5" b="1" i="1">
                <a:latin typeface="Calibri"/>
                <a:cs typeface="Calibri"/>
              </a:rPr>
              <a:t>The</a:t>
            </a:r>
            <a:r>
              <a:rPr dirty="0" sz="3200" b="1" i="1">
                <a:latin typeface="Calibri"/>
                <a:cs typeface="Calibri"/>
              </a:rPr>
              <a:t> </a:t>
            </a:r>
            <a:r>
              <a:rPr dirty="0" sz="3200" spc="-15" b="1" i="1">
                <a:latin typeface="Calibri"/>
                <a:cs typeface="Calibri"/>
              </a:rPr>
              <a:t>stored</a:t>
            </a:r>
            <a:r>
              <a:rPr dirty="0" sz="3200" spc="-10" b="1" i="1">
                <a:latin typeface="Calibri"/>
                <a:cs typeface="Calibri"/>
              </a:rPr>
              <a:t> carbohydrates</a:t>
            </a:r>
            <a:r>
              <a:rPr dirty="0" sz="3200" spc="-5" b="1" i="1">
                <a:latin typeface="Calibri"/>
                <a:cs typeface="Calibri"/>
              </a:rPr>
              <a:t> </a:t>
            </a:r>
            <a:r>
              <a:rPr dirty="0" sz="3200" b="1" i="1">
                <a:latin typeface="Calibri"/>
                <a:cs typeface="Calibri"/>
              </a:rPr>
              <a:t>are</a:t>
            </a:r>
            <a:r>
              <a:rPr dirty="0" sz="3200" spc="5" b="1" i="1">
                <a:latin typeface="Calibri"/>
                <a:cs typeface="Calibri"/>
              </a:rPr>
              <a:t> </a:t>
            </a:r>
            <a:r>
              <a:rPr dirty="0" sz="3200" spc="-15" b="1" i="1">
                <a:latin typeface="Calibri"/>
                <a:cs typeface="Calibri"/>
              </a:rPr>
              <a:t>converted</a:t>
            </a:r>
            <a:r>
              <a:rPr dirty="0" sz="3200" spc="-10" b="1" i="1">
                <a:latin typeface="Calibri"/>
                <a:cs typeface="Calibri"/>
              </a:rPr>
              <a:t> </a:t>
            </a:r>
            <a:r>
              <a:rPr dirty="0" sz="3200" spc="-15" b="1" i="1">
                <a:latin typeface="Calibri"/>
                <a:cs typeface="Calibri"/>
              </a:rPr>
              <a:t>into </a:t>
            </a:r>
            <a:r>
              <a:rPr dirty="0" sz="3200" spc="-10" b="1" i="1">
                <a:latin typeface="Calibri"/>
                <a:cs typeface="Calibri"/>
              </a:rPr>
              <a:t> </a:t>
            </a:r>
            <a:r>
              <a:rPr dirty="0" sz="3200" spc="-5" b="1" i="1">
                <a:latin typeface="Calibri"/>
                <a:cs typeface="Calibri"/>
              </a:rPr>
              <a:t>phosphoenol</a:t>
            </a:r>
            <a:r>
              <a:rPr dirty="0" sz="3200" b="1" i="1">
                <a:latin typeface="Calibri"/>
                <a:cs typeface="Calibri"/>
              </a:rPr>
              <a:t> </a:t>
            </a:r>
            <a:r>
              <a:rPr dirty="0" sz="3200" spc="-10" b="1" i="1">
                <a:latin typeface="Calibri"/>
                <a:cs typeface="Calibri"/>
              </a:rPr>
              <a:t>pyruvic</a:t>
            </a:r>
            <a:r>
              <a:rPr dirty="0" sz="3200" spc="-5" b="1" i="1">
                <a:latin typeface="Calibri"/>
                <a:cs typeface="Calibri"/>
              </a:rPr>
              <a:t> acid</a:t>
            </a:r>
            <a:r>
              <a:rPr dirty="0" sz="3200" b="1" i="1">
                <a:latin typeface="Calibri"/>
                <a:cs typeface="Calibri"/>
              </a:rPr>
              <a:t> </a:t>
            </a:r>
            <a:r>
              <a:rPr dirty="0" sz="3200" spc="-5" b="1" i="1">
                <a:latin typeface="Calibri"/>
                <a:cs typeface="Calibri"/>
              </a:rPr>
              <a:t>(PEP)</a:t>
            </a:r>
            <a:r>
              <a:rPr dirty="0" sz="3200" spc="715" b="1" i="1">
                <a:latin typeface="Calibri"/>
                <a:cs typeface="Calibri"/>
              </a:rPr>
              <a:t> </a:t>
            </a:r>
            <a:r>
              <a:rPr dirty="0" sz="3200" b="1" i="1">
                <a:latin typeface="Calibri"/>
                <a:cs typeface="Calibri"/>
              </a:rPr>
              <a:t>through </a:t>
            </a:r>
            <a:r>
              <a:rPr dirty="0" sz="3200" spc="5" b="1" i="1">
                <a:latin typeface="Calibri"/>
                <a:cs typeface="Calibri"/>
              </a:rPr>
              <a:t> </a:t>
            </a:r>
            <a:r>
              <a:rPr dirty="0" sz="3200" spc="-10" b="1" i="1">
                <a:solidFill>
                  <a:srgbClr val="C00000"/>
                </a:solidFill>
                <a:latin typeface="Calibri"/>
                <a:cs typeface="Calibri"/>
              </a:rPr>
              <a:t>glycolysis</a:t>
            </a:r>
            <a:r>
              <a:rPr dirty="0" sz="3200" spc="-10" b="1" i="1">
                <a:latin typeface="Calibri"/>
                <a:cs typeface="Calibri"/>
              </a:rPr>
              <a:t>.</a:t>
            </a:r>
            <a:r>
              <a:rPr dirty="0" sz="3200" spc="-5" b="1" i="1">
                <a:latin typeface="Calibri"/>
                <a:cs typeface="Calibri"/>
              </a:rPr>
              <a:t> The</a:t>
            </a:r>
            <a:r>
              <a:rPr dirty="0" sz="3200" b="1" i="1">
                <a:latin typeface="Calibri"/>
                <a:cs typeface="Calibri"/>
              </a:rPr>
              <a:t> </a:t>
            </a:r>
            <a:r>
              <a:rPr dirty="0" sz="3200" spc="-15" b="1" i="1">
                <a:latin typeface="Calibri"/>
                <a:cs typeface="Calibri"/>
              </a:rPr>
              <a:t>CO2</a:t>
            </a:r>
            <a:r>
              <a:rPr dirty="0" sz="3200" spc="-10" b="1" i="1">
                <a:latin typeface="Calibri"/>
                <a:cs typeface="Calibri"/>
              </a:rPr>
              <a:t> </a:t>
            </a:r>
            <a:r>
              <a:rPr dirty="0" sz="3200" b="1" i="1">
                <a:latin typeface="Calibri"/>
                <a:cs typeface="Calibri"/>
              </a:rPr>
              <a:t>diffuses</a:t>
            </a:r>
            <a:r>
              <a:rPr dirty="0" sz="3200" spc="5" b="1" i="1">
                <a:latin typeface="Calibri"/>
                <a:cs typeface="Calibri"/>
              </a:rPr>
              <a:t> </a:t>
            </a:r>
            <a:r>
              <a:rPr dirty="0" sz="3200" spc="-5" b="1" i="1">
                <a:latin typeface="Calibri"/>
                <a:cs typeface="Calibri"/>
              </a:rPr>
              <a:t>freely</a:t>
            </a:r>
            <a:r>
              <a:rPr dirty="0" sz="3200" b="1" i="1">
                <a:latin typeface="Calibri"/>
                <a:cs typeface="Calibri"/>
              </a:rPr>
              <a:t> </a:t>
            </a:r>
            <a:r>
              <a:rPr dirty="0" sz="3200" spc="-15" b="1" i="1">
                <a:latin typeface="Calibri"/>
                <a:cs typeface="Calibri"/>
              </a:rPr>
              <a:t>into</a:t>
            </a:r>
            <a:r>
              <a:rPr dirty="0" sz="3200" spc="-10" b="1" i="1">
                <a:latin typeface="Calibri"/>
                <a:cs typeface="Calibri"/>
              </a:rPr>
              <a:t> </a:t>
            </a:r>
            <a:r>
              <a:rPr dirty="0" sz="3200" b="1" i="1">
                <a:latin typeface="Calibri"/>
                <a:cs typeface="Calibri"/>
              </a:rPr>
              <a:t>the leaf </a:t>
            </a:r>
            <a:r>
              <a:rPr dirty="0" sz="3200" spc="-710" b="1" i="1">
                <a:latin typeface="Calibri"/>
                <a:cs typeface="Calibri"/>
              </a:rPr>
              <a:t> </a:t>
            </a:r>
            <a:r>
              <a:rPr dirty="0" sz="3200" b="1" i="1">
                <a:latin typeface="Calibri"/>
                <a:cs typeface="Calibri"/>
              </a:rPr>
              <a:t>through</a:t>
            </a:r>
            <a:r>
              <a:rPr dirty="0" sz="3200" spc="-30" b="1" i="1">
                <a:latin typeface="Calibri"/>
                <a:cs typeface="Calibri"/>
              </a:rPr>
              <a:t> </a:t>
            </a:r>
            <a:r>
              <a:rPr dirty="0" sz="3200" spc="-5" b="1" i="1">
                <a:latin typeface="Calibri"/>
                <a:cs typeface="Calibri"/>
              </a:rPr>
              <a:t>open</a:t>
            </a:r>
            <a:r>
              <a:rPr dirty="0" sz="3200" spc="5" b="1" i="1">
                <a:latin typeface="Calibri"/>
                <a:cs typeface="Calibri"/>
              </a:rPr>
              <a:t> </a:t>
            </a:r>
            <a:r>
              <a:rPr dirty="0" sz="3200" spc="-15" b="1" i="1">
                <a:latin typeface="Calibri"/>
                <a:cs typeface="Calibri"/>
              </a:rPr>
              <a:t>stomata</a:t>
            </a:r>
            <a:r>
              <a:rPr dirty="0" sz="3200" spc="-25" b="1" i="1">
                <a:latin typeface="Calibri"/>
                <a:cs typeface="Calibri"/>
              </a:rPr>
              <a:t> </a:t>
            </a:r>
            <a:r>
              <a:rPr dirty="0" sz="3200" b="1" i="1">
                <a:latin typeface="Calibri"/>
                <a:cs typeface="Calibri"/>
              </a:rPr>
              <a:t>in</a:t>
            </a:r>
            <a:r>
              <a:rPr dirty="0" sz="3200" spc="-5" b="1" i="1">
                <a:latin typeface="Calibri"/>
                <a:cs typeface="Calibri"/>
              </a:rPr>
              <a:t> night.</a:t>
            </a:r>
            <a:endParaRPr sz="3200">
              <a:latin typeface="Calibri"/>
              <a:cs typeface="Calibri"/>
            </a:endParaRPr>
          </a:p>
          <a:p>
            <a:pPr algn="just" marL="584200" marR="6985" indent="-571500">
              <a:lnSpc>
                <a:spcPct val="100000"/>
              </a:lnSpc>
              <a:spcBef>
                <a:spcPts val="770"/>
              </a:spcBef>
              <a:buAutoNum type="romanUcPeriod"/>
              <a:tabLst>
                <a:tab pos="584200" algn="l"/>
              </a:tabLst>
            </a:pPr>
            <a:r>
              <a:rPr dirty="0" sz="3200" spc="-5" b="1" i="1">
                <a:latin typeface="Calibri"/>
                <a:cs typeface="Calibri"/>
              </a:rPr>
              <a:t>The</a:t>
            </a:r>
            <a:r>
              <a:rPr dirty="0" sz="3200" b="1" i="1">
                <a:latin typeface="Calibri"/>
                <a:cs typeface="Calibri"/>
              </a:rPr>
              <a:t> </a:t>
            </a:r>
            <a:r>
              <a:rPr dirty="0" sz="3200" spc="-5" b="1" i="1">
                <a:latin typeface="Calibri"/>
                <a:cs typeface="Calibri"/>
              </a:rPr>
              <a:t>PEP</a:t>
            </a:r>
            <a:r>
              <a:rPr dirty="0" sz="3200" b="1" i="1">
                <a:latin typeface="Calibri"/>
                <a:cs typeface="Calibri"/>
              </a:rPr>
              <a:t> is</a:t>
            </a:r>
            <a:r>
              <a:rPr dirty="0" sz="3200" spc="5" b="1" i="1">
                <a:latin typeface="Calibri"/>
                <a:cs typeface="Calibri"/>
              </a:rPr>
              <a:t> </a:t>
            </a:r>
            <a:r>
              <a:rPr dirty="0" sz="3200" spc="-10" b="1" i="1">
                <a:latin typeface="Calibri"/>
                <a:cs typeface="Calibri"/>
              </a:rPr>
              <a:t>carboxylated</a:t>
            </a:r>
            <a:r>
              <a:rPr dirty="0" sz="3200" spc="-5" b="1" i="1">
                <a:latin typeface="Calibri"/>
                <a:cs typeface="Calibri"/>
              </a:rPr>
              <a:t> </a:t>
            </a:r>
            <a:r>
              <a:rPr dirty="0" sz="3200" spc="-15" b="1" i="1">
                <a:latin typeface="Calibri"/>
                <a:cs typeface="Calibri"/>
              </a:rPr>
              <a:t>into</a:t>
            </a:r>
            <a:r>
              <a:rPr dirty="0" sz="3200" spc="-10" b="1" i="1">
                <a:latin typeface="Calibri"/>
                <a:cs typeface="Calibri"/>
              </a:rPr>
              <a:t> </a:t>
            </a:r>
            <a:r>
              <a:rPr dirty="0" sz="3200" spc="-20" b="1" i="1">
                <a:latin typeface="Calibri"/>
                <a:cs typeface="Calibri"/>
              </a:rPr>
              <a:t>oxaloacetic</a:t>
            </a:r>
            <a:r>
              <a:rPr dirty="0" sz="3200" spc="-15" b="1" i="1">
                <a:latin typeface="Calibri"/>
                <a:cs typeface="Calibri"/>
              </a:rPr>
              <a:t> </a:t>
            </a:r>
            <a:r>
              <a:rPr dirty="0" sz="3200" b="1" i="1">
                <a:latin typeface="Calibri"/>
                <a:cs typeface="Calibri"/>
              </a:rPr>
              <a:t>acid </a:t>
            </a:r>
            <a:r>
              <a:rPr dirty="0" sz="3200" spc="5" b="1" i="1">
                <a:latin typeface="Calibri"/>
                <a:cs typeface="Calibri"/>
              </a:rPr>
              <a:t> </a:t>
            </a:r>
            <a:r>
              <a:rPr dirty="0" sz="3200" spc="-10" b="1" i="1">
                <a:latin typeface="Calibri"/>
                <a:cs typeface="Calibri"/>
              </a:rPr>
              <a:t>(OAA)</a:t>
            </a:r>
            <a:r>
              <a:rPr dirty="0" sz="3200" spc="-15" b="1" i="1">
                <a:latin typeface="Calibri"/>
                <a:cs typeface="Calibri"/>
              </a:rPr>
              <a:t> </a:t>
            </a:r>
            <a:r>
              <a:rPr dirty="0" sz="3200" b="1" i="1">
                <a:latin typeface="Calibri"/>
                <a:cs typeface="Calibri"/>
              </a:rPr>
              <a:t>in</a:t>
            </a:r>
            <a:r>
              <a:rPr dirty="0" sz="3200" spc="-5" b="1" i="1">
                <a:latin typeface="Calibri"/>
                <a:cs typeface="Calibri"/>
              </a:rPr>
              <a:t> presence</a:t>
            </a:r>
            <a:r>
              <a:rPr dirty="0" sz="3200" spc="-10" b="1" i="1">
                <a:latin typeface="Calibri"/>
                <a:cs typeface="Calibri"/>
              </a:rPr>
              <a:t> </a:t>
            </a:r>
            <a:r>
              <a:rPr dirty="0" sz="3200" b="1" i="1">
                <a:latin typeface="Calibri"/>
                <a:cs typeface="Calibri"/>
              </a:rPr>
              <a:t>of</a:t>
            </a:r>
            <a:r>
              <a:rPr dirty="0" sz="3200" spc="-10" b="1" i="1">
                <a:latin typeface="Calibri"/>
                <a:cs typeface="Calibri"/>
              </a:rPr>
              <a:t> </a:t>
            </a:r>
            <a:r>
              <a:rPr dirty="0" sz="3200" spc="-5" b="1" i="1">
                <a:latin typeface="Calibri"/>
                <a:cs typeface="Calibri"/>
              </a:rPr>
              <a:t>enzyme</a:t>
            </a:r>
            <a:r>
              <a:rPr dirty="0" sz="3200" b="1" i="1">
                <a:latin typeface="Calibri"/>
                <a:cs typeface="Calibri"/>
              </a:rPr>
              <a:t> </a:t>
            </a:r>
            <a:r>
              <a:rPr dirty="0" sz="3200" b="1" i="1">
                <a:solidFill>
                  <a:srgbClr val="C00000"/>
                </a:solidFill>
                <a:latin typeface="Calibri"/>
                <a:cs typeface="Calibri"/>
              </a:rPr>
              <a:t>PEP</a:t>
            </a:r>
            <a:r>
              <a:rPr dirty="0" sz="3200" spc="-15" b="1" i="1">
                <a:solidFill>
                  <a:srgbClr val="C00000"/>
                </a:solidFill>
                <a:latin typeface="Calibri"/>
                <a:cs typeface="Calibri"/>
              </a:rPr>
              <a:t> </a:t>
            </a:r>
            <a:r>
              <a:rPr dirty="0" sz="3200" spc="-10" b="1" i="1">
                <a:solidFill>
                  <a:srgbClr val="C00000"/>
                </a:solidFill>
                <a:latin typeface="Calibri"/>
                <a:cs typeface="Calibri"/>
              </a:rPr>
              <a:t>carboxylase</a:t>
            </a:r>
            <a:r>
              <a:rPr dirty="0" sz="3200" spc="-10" b="1" i="1">
                <a:latin typeface="Calibri"/>
                <a:cs typeface="Calibri"/>
              </a:rPr>
              <a:t>.</a:t>
            </a:r>
            <a:endParaRPr sz="3200">
              <a:latin typeface="Calibri"/>
              <a:cs typeface="Calibri"/>
            </a:endParaRPr>
          </a:p>
          <a:p>
            <a:pPr algn="just" marL="472440">
              <a:lnSpc>
                <a:spcPct val="100000"/>
              </a:lnSpc>
              <a:spcBef>
                <a:spcPts val="770"/>
              </a:spcBef>
              <a:tabLst>
                <a:tab pos="4864100" algn="l"/>
              </a:tabLst>
            </a:pPr>
            <a:r>
              <a:rPr dirty="0" sz="3200" spc="-5" b="1" i="1">
                <a:latin typeface="Calibri"/>
                <a:cs typeface="Calibri"/>
              </a:rPr>
              <a:t>PEP </a:t>
            </a:r>
            <a:r>
              <a:rPr dirty="0" sz="3200" b="1" i="1">
                <a:latin typeface="Calibri"/>
                <a:cs typeface="Calibri"/>
              </a:rPr>
              <a:t>+</a:t>
            </a:r>
            <a:r>
              <a:rPr dirty="0" sz="3200" spc="10" b="1" i="1">
                <a:latin typeface="Calibri"/>
                <a:cs typeface="Calibri"/>
              </a:rPr>
              <a:t> </a:t>
            </a:r>
            <a:r>
              <a:rPr dirty="0" sz="3200" spc="-20" b="1" i="1">
                <a:latin typeface="Calibri"/>
                <a:cs typeface="Calibri"/>
              </a:rPr>
              <a:t>CO2</a:t>
            </a:r>
            <a:r>
              <a:rPr dirty="0" sz="3200" spc="20" b="1" i="1">
                <a:latin typeface="Calibri"/>
                <a:cs typeface="Calibri"/>
              </a:rPr>
              <a:t> </a:t>
            </a:r>
            <a:r>
              <a:rPr dirty="0" sz="3200" b="1" i="1">
                <a:latin typeface="Calibri"/>
                <a:cs typeface="Calibri"/>
              </a:rPr>
              <a:t>+ </a:t>
            </a:r>
            <a:r>
              <a:rPr dirty="0" sz="3200" spc="-5" b="1" i="1">
                <a:latin typeface="Calibri"/>
                <a:cs typeface="Calibri"/>
              </a:rPr>
              <a:t>H2O	</a:t>
            </a:r>
            <a:r>
              <a:rPr dirty="0" sz="3200" spc="-20" b="1" i="1">
                <a:latin typeface="Calibri"/>
                <a:cs typeface="Calibri"/>
              </a:rPr>
              <a:t>OAA</a:t>
            </a:r>
            <a:r>
              <a:rPr dirty="0" sz="3200" spc="-25" b="1" i="1">
                <a:latin typeface="Calibri"/>
                <a:cs typeface="Calibri"/>
              </a:rPr>
              <a:t> </a:t>
            </a:r>
            <a:r>
              <a:rPr dirty="0" sz="3200" b="1" i="1">
                <a:latin typeface="Calibri"/>
                <a:cs typeface="Calibri"/>
              </a:rPr>
              <a:t>+</a:t>
            </a:r>
            <a:r>
              <a:rPr dirty="0" sz="3200" spc="-25" b="1" i="1">
                <a:latin typeface="Calibri"/>
                <a:cs typeface="Calibri"/>
              </a:rPr>
              <a:t> </a:t>
            </a:r>
            <a:r>
              <a:rPr dirty="0" sz="3200" spc="-5" b="1" i="1">
                <a:latin typeface="Calibri"/>
                <a:cs typeface="Calibri"/>
              </a:rPr>
              <a:t>H3PO4</a:t>
            </a:r>
            <a:endParaRPr sz="3200">
              <a:latin typeface="Calibri"/>
              <a:cs typeface="Calibri"/>
            </a:endParaRPr>
          </a:p>
        </p:txBody>
      </p:sp>
      <p:grpSp>
        <p:nvGrpSpPr>
          <p:cNvPr id="3" name="object 3"/>
          <p:cNvGrpSpPr/>
          <p:nvPr/>
        </p:nvGrpSpPr>
        <p:grpSpPr>
          <a:xfrm>
            <a:off x="3645408" y="5550408"/>
            <a:ext cx="1156970" cy="254635"/>
            <a:chOff x="3645408" y="5550408"/>
            <a:chExt cx="1156970" cy="254635"/>
          </a:xfrm>
        </p:grpSpPr>
        <p:sp>
          <p:nvSpPr>
            <p:cNvPr id="4" name="object 4"/>
            <p:cNvSpPr/>
            <p:nvPr/>
          </p:nvSpPr>
          <p:spPr>
            <a:xfrm>
              <a:off x="3658362" y="5563362"/>
              <a:ext cx="1130935" cy="228600"/>
            </a:xfrm>
            <a:custGeom>
              <a:avLst/>
              <a:gdLst/>
              <a:ahLst/>
              <a:cxnLst/>
              <a:rect l="l" t="t" r="r" b="b"/>
              <a:pathLst>
                <a:path w="1130935" h="228600">
                  <a:moveTo>
                    <a:pt x="1016508" y="0"/>
                  </a:moveTo>
                  <a:lnTo>
                    <a:pt x="1016508" y="57150"/>
                  </a:lnTo>
                  <a:lnTo>
                    <a:pt x="0" y="57150"/>
                  </a:lnTo>
                  <a:lnTo>
                    <a:pt x="0" y="171450"/>
                  </a:lnTo>
                  <a:lnTo>
                    <a:pt x="1016508" y="171450"/>
                  </a:lnTo>
                  <a:lnTo>
                    <a:pt x="1016508" y="228600"/>
                  </a:lnTo>
                  <a:lnTo>
                    <a:pt x="1130808" y="114300"/>
                  </a:lnTo>
                  <a:lnTo>
                    <a:pt x="1016508" y="0"/>
                  </a:lnTo>
                  <a:close/>
                </a:path>
              </a:pathLst>
            </a:custGeom>
            <a:solidFill>
              <a:srgbClr val="4F81BC"/>
            </a:solidFill>
          </p:spPr>
          <p:txBody>
            <a:bodyPr wrap="square" lIns="0" tIns="0" rIns="0" bIns="0" rtlCol="0"/>
            <a:lstStyle/>
            <a:p/>
          </p:txBody>
        </p:sp>
        <p:sp>
          <p:nvSpPr>
            <p:cNvPr id="5" name="object 5"/>
            <p:cNvSpPr/>
            <p:nvPr/>
          </p:nvSpPr>
          <p:spPr>
            <a:xfrm>
              <a:off x="3658362" y="5563362"/>
              <a:ext cx="1130935" cy="228600"/>
            </a:xfrm>
            <a:custGeom>
              <a:avLst/>
              <a:gdLst/>
              <a:ahLst/>
              <a:cxnLst/>
              <a:rect l="l" t="t" r="r" b="b"/>
              <a:pathLst>
                <a:path w="1130935" h="228600">
                  <a:moveTo>
                    <a:pt x="0" y="57150"/>
                  </a:moveTo>
                  <a:lnTo>
                    <a:pt x="1016508" y="57150"/>
                  </a:lnTo>
                  <a:lnTo>
                    <a:pt x="1016508" y="0"/>
                  </a:lnTo>
                  <a:lnTo>
                    <a:pt x="1130808" y="114300"/>
                  </a:lnTo>
                  <a:lnTo>
                    <a:pt x="1016508" y="228600"/>
                  </a:lnTo>
                  <a:lnTo>
                    <a:pt x="1016508" y="171450"/>
                  </a:lnTo>
                  <a:lnTo>
                    <a:pt x="0" y="171450"/>
                  </a:lnTo>
                  <a:lnTo>
                    <a:pt x="0" y="57150"/>
                  </a:lnTo>
                  <a:close/>
                </a:path>
              </a:pathLst>
            </a:custGeom>
            <a:ln w="25908">
              <a:solidFill>
                <a:srgbClr val="385D89"/>
              </a:solidFill>
            </a:ln>
          </p:spPr>
          <p:txBody>
            <a:bodyPr wrap="square" lIns="0" tIns="0" rIns="0" bIns="0" rtlCol="0"/>
            <a:lstStyle/>
            <a:p/>
          </p:txBody>
        </p:sp>
      </p:grpSp>
    </p:spTree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/>
          <p:nvPr/>
        </p:nvSpPr>
        <p:spPr>
          <a:xfrm>
            <a:off x="170179" y="464565"/>
            <a:ext cx="8896985" cy="4611370"/>
          </a:xfrm>
          <a:prstGeom prst="rect">
            <a:avLst/>
          </a:prstGeom>
        </p:spPr>
        <p:txBody>
          <a:bodyPr wrap="square" lIns="0" tIns="13335" rIns="0" bIns="0" rtlCol="0" vert="horz">
            <a:spAutoFit/>
          </a:bodyPr>
          <a:lstStyle/>
          <a:p>
            <a:pPr algn="just" marL="264160" marR="5080" indent="-251460">
              <a:lnSpc>
                <a:spcPct val="100000"/>
              </a:lnSpc>
              <a:spcBef>
                <a:spcPts val="105"/>
              </a:spcBef>
            </a:pPr>
            <a:r>
              <a:rPr dirty="0" sz="3200" spc="-5" b="1" i="1">
                <a:latin typeface="Calibri"/>
                <a:cs typeface="Calibri"/>
              </a:rPr>
              <a:t>III) The </a:t>
            </a:r>
            <a:r>
              <a:rPr dirty="0" sz="3200" spc="-20" b="1" i="1">
                <a:latin typeface="Calibri"/>
                <a:cs typeface="Calibri"/>
              </a:rPr>
              <a:t>oxaloacetic </a:t>
            </a:r>
            <a:r>
              <a:rPr dirty="0" sz="3200" spc="-5" b="1" i="1">
                <a:latin typeface="Calibri"/>
                <a:cs typeface="Calibri"/>
              </a:rPr>
              <a:t>acid</a:t>
            </a:r>
            <a:r>
              <a:rPr dirty="0" sz="3200" spc="720" b="1" i="1">
                <a:latin typeface="Calibri"/>
                <a:cs typeface="Calibri"/>
              </a:rPr>
              <a:t> </a:t>
            </a:r>
            <a:r>
              <a:rPr dirty="0" sz="3200" b="1" i="1">
                <a:latin typeface="Calibri"/>
                <a:cs typeface="Calibri"/>
              </a:rPr>
              <a:t>is </a:t>
            </a:r>
            <a:r>
              <a:rPr dirty="0" sz="3200" spc="-5" b="1" i="1">
                <a:latin typeface="Calibri"/>
                <a:cs typeface="Calibri"/>
              </a:rPr>
              <a:t>now</a:t>
            </a:r>
            <a:r>
              <a:rPr dirty="0" sz="3200" spc="1430" b="1" i="1">
                <a:latin typeface="Calibri"/>
                <a:cs typeface="Calibri"/>
              </a:rPr>
              <a:t> </a:t>
            </a:r>
            <a:r>
              <a:rPr dirty="0" sz="3200" spc="-10" b="1" i="1">
                <a:latin typeface="Calibri"/>
                <a:cs typeface="Calibri"/>
              </a:rPr>
              <a:t>reduced </a:t>
            </a:r>
            <a:r>
              <a:rPr dirty="0" sz="3200" spc="-20" b="1" i="1">
                <a:latin typeface="Calibri"/>
                <a:cs typeface="Calibri"/>
              </a:rPr>
              <a:t>to </a:t>
            </a:r>
            <a:r>
              <a:rPr dirty="0" sz="3200" b="1" i="1">
                <a:latin typeface="Calibri"/>
                <a:cs typeface="Calibri"/>
              </a:rPr>
              <a:t>malic </a:t>
            </a:r>
            <a:r>
              <a:rPr dirty="0" sz="3200" spc="5" b="1" i="1">
                <a:latin typeface="Calibri"/>
                <a:cs typeface="Calibri"/>
              </a:rPr>
              <a:t> </a:t>
            </a:r>
            <a:r>
              <a:rPr dirty="0" sz="3200" b="1" i="1">
                <a:latin typeface="Calibri"/>
                <a:cs typeface="Calibri"/>
              </a:rPr>
              <a:t>acid in </a:t>
            </a:r>
            <a:r>
              <a:rPr dirty="0" sz="3200" spc="-10" b="1" i="1">
                <a:latin typeface="Calibri"/>
                <a:cs typeface="Calibri"/>
              </a:rPr>
              <a:t>presence </a:t>
            </a:r>
            <a:r>
              <a:rPr dirty="0" sz="3200" b="1" i="1">
                <a:latin typeface="Calibri"/>
                <a:cs typeface="Calibri"/>
              </a:rPr>
              <a:t>of </a:t>
            </a:r>
            <a:r>
              <a:rPr dirty="0" sz="3200" spc="-5" b="1" i="1">
                <a:latin typeface="Calibri"/>
                <a:cs typeface="Calibri"/>
              </a:rPr>
              <a:t>enzyme </a:t>
            </a:r>
            <a:r>
              <a:rPr dirty="0" sz="3200" b="1" i="1">
                <a:solidFill>
                  <a:srgbClr val="C00000"/>
                </a:solidFill>
                <a:latin typeface="Calibri"/>
                <a:cs typeface="Calibri"/>
              </a:rPr>
              <a:t>malic </a:t>
            </a:r>
            <a:r>
              <a:rPr dirty="0" sz="3200" spc="-10" b="1" i="1">
                <a:solidFill>
                  <a:srgbClr val="C00000"/>
                </a:solidFill>
                <a:latin typeface="Calibri"/>
                <a:cs typeface="Calibri"/>
              </a:rPr>
              <a:t>dehydrogenase. </a:t>
            </a:r>
            <a:r>
              <a:rPr dirty="0" sz="3200" spc="-5" b="1" i="1">
                <a:solidFill>
                  <a:srgbClr val="C00000"/>
                </a:solidFill>
                <a:latin typeface="Calibri"/>
                <a:cs typeface="Calibri"/>
              </a:rPr>
              <a:t> </a:t>
            </a:r>
            <a:r>
              <a:rPr dirty="0" sz="3200" spc="-5" b="1" i="1">
                <a:latin typeface="Calibri"/>
                <a:cs typeface="Calibri"/>
              </a:rPr>
              <a:t>This reaction </a:t>
            </a:r>
            <a:r>
              <a:rPr dirty="0" sz="3200" b="1" i="1">
                <a:latin typeface="Calibri"/>
                <a:cs typeface="Calibri"/>
              </a:rPr>
              <a:t>is </a:t>
            </a:r>
            <a:r>
              <a:rPr dirty="0" sz="3200" spc="-10" b="1" i="1">
                <a:latin typeface="Calibri"/>
                <a:cs typeface="Calibri"/>
              </a:rPr>
              <a:t>facilitated </a:t>
            </a:r>
            <a:r>
              <a:rPr dirty="0" sz="3200" b="1" i="1">
                <a:latin typeface="Calibri"/>
                <a:cs typeface="Calibri"/>
              </a:rPr>
              <a:t>in </a:t>
            </a:r>
            <a:r>
              <a:rPr dirty="0" sz="3200" spc="-5" b="1" i="1">
                <a:latin typeface="Calibri"/>
                <a:cs typeface="Calibri"/>
              </a:rPr>
              <a:t>presence </a:t>
            </a:r>
            <a:r>
              <a:rPr dirty="0" sz="3200" b="1" i="1">
                <a:latin typeface="Calibri"/>
                <a:cs typeface="Calibri"/>
              </a:rPr>
              <a:t>of </a:t>
            </a:r>
            <a:r>
              <a:rPr dirty="0" sz="3200" spc="-10" b="1" i="1">
                <a:latin typeface="Calibri"/>
                <a:cs typeface="Calibri"/>
              </a:rPr>
              <a:t>reduced </a:t>
            </a:r>
            <a:r>
              <a:rPr dirty="0" sz="3200" spc="-5" b="1" i="1">
                <a:latin typeface="Calibri"/>
                <a:cs typeface="Calibri"/>
              </a:rPr>
              <a:t> NADP+ </a:t>
            </a:r>
            <a:r>
              <a:rPr dirty="0" sz="3200" b="1" i="1">
                <a:latin typeface="Calibri"/>
                <a:cs typeface="Calibri"/>
              </a:rPr>
              <a:t>(NADP</a:t>
            </a:r>
            <a:r>
              <a:rPr dirty="0" sz="3200" spc="-35" b="1" i="1">
                <a:latin typeface="Calibri"/>
                <a:cs typeface="Calibri"/>
              </a:rPr>
              <a:t> </a:t>
            </a:r>
            <a:r>
              <a:rPr dirty="0" sz="3200" b="1" i="1">
                <a:latin typeface="Calibri"/>
                <a:cs typeface="Calibri"/>
              </a:rPr>
              <a:t>+</a:t>
            </a:r>
            <a:r>
              <a:rPr dirty="0" sz="3200" spc="10" b="1" i="1">
                <a:latin typeface="Calibri"/>
                <a:cs typeface="Calibri"/>
              </a:rPr>
              <a:t> </a:t>
            </a:r>
            <a:r>
              <a:rPr dirty="0" sz="3200" b="1" i="1">
                <a:latin typeface="Calibri"/>
                <a:cs typeface="Calibri"/>
              </a:rPr>
              <a:t>H⁺) </a:t>
            </a:r>
            <a:r>
              <a:rPr dirty="0" sz="3200" spc="-10" b="1" i="1">
                <a:latin typeface="Calibri"/>
                <a:cs typeface="Calibri"/>
              </a:rPr>
              <a:t>formed</a:t>
            </a:r>
            <a:r>
              <a:rPr dirty="0" sz="3200" spc="5" b="1" i="1">
                <a:latin typeface="Calibri"/>
                <a:cs typeface="Calibri"/>
              </a:rPr>
              <a:t> </a:t>
            </a:r>
            <a:r>
              <a:rPr dirty="0" sz="3200" b="1" i="1">
                <a:latin typeface="Calibri"/>
                <a:cs typeface="Calibri"/>
              </a:rPr>
              <a:t>during</a:t>
            </a:r>
            <a:r>
              <a:rPr dirty="0" sz="3200" spc="-30" b="1" i="1">
                <a:latin typeface="Calibri"/>
                <a:cs typeface="Calibri"/>
              </a:rPr>
              <a:t> </a:t>
            </a:r>
            <a:r>
              <a:rPr dirty="0" sz="3200" spc="-5" b="1" i="1">
                <a:latin typeface="Calibri"/>
                <a:cs typeface="Calibri"/>
              </a:rPr>
              <a:t>glycolysis.</a:t>
            </a:r>
            <a:endParaRPr sz="3200">
              <a:latin typeface="Calibri"/>
              <a:cs typeface="Calibri"/>
            </a:endParaRPr>
          </a:p>
          <a:p>
            <a:pPr marL="565785">
              <a:lnSpc>
                <a:spcPct val="100000"/>
              </a:lnSpc>
              <a:spcBef>
                <a:spcPts val="770"/>
              </a:spcBef>
              <a:tabLst>
                <a:tab pos="5050155" algn="l"/>
              </a:tabLst>
            </a:pPr>
            <a:r>
              <a:rPr dirty="0" sz="3200" spc="-20" b="1" i="1">
                <a:latin typeface="Calibri"/>
                <a:cs typeface="Calibri"/>
              </a:rPr>
              <a:t>OAA</a:t>
            </a:r>
            <a:r>
              <a:rPr dirty="0" sz="3200" spc="5" b="1" i="1">
                <a:latin typeface="Calibri"/>
                <a:cs typeface="Calibri"/>
              </a:rPr>
              <a:t> </a:t>
            </a:r>
            <a:r>
              <a:rPr dirty="0" sz="3200" b="1" i="1">
                <a:latin typeface="Calibri"/>
                <a:cs typeface="Calibri"/>
              </a:rPr>
              <a:t>+ </a:t>
            </a:r>
            <a:r>
              <a:rPr dirty="0" sz="3200" spc="-5" b="1" i="1">
                <a:latin typeface="Calibri"/>
                <a:cs typeface="Calibri"/>
              </a:rPr>
              <a:t>NADP </a:t>
            </a:r>
            <a:r>
              <a:rPr dirty="0" sz="3200" b="1" i="1">
                <a:latin typeface="Calibri"/>
                <a:cs typeface="Calibri"/>
              </a:rPr>
              <a:t>+ </a:t>
            </a:r>
            <a:r>
              <a:rPr dirty="0" sz="3200" spc="-5" b="1" i="1">
                <a:latin typeface="Calibri"/>
                <a:cs typeface="Calibri"/>
              </a:rPr>
              <a:t>H⁺	Malic</a:t>
            </a:r>
            <a:r>
              <a:rPr dirty="0" sz="3200" spc="-25" b="1" i="1">
                <a:latin typeface="Calibri"/>
                <a:cs typeface="Calibri"/>
              </a:rPr>
              <a:t> </a:t>
            </a:r>
            <a:r>
              <a:rPr dirty="0" sz="3200" b="1" i="1">
                <a:latin typeface="Calibri"/>
                <a:cs typeface="Calibri"/>
              </a:rPr>
              <a:t>acid</a:t>
            </a:r>
            <a:r>
              <a:rPr dirty="0" sz="3200" spc="-25" b="1" i="1">
                <a:latin typeface="Calibri"/>
                <a:cs typeface="Calibri"/>
              </a:rPr>
              <a:t> </a:t>
            </a:r>
            <a:r>
              <a:rPr dirty="0" sz="3200" b="1" i="1">
                <a:latin typeface="Calibri"/>
                <a:cs typeface="Calibri"/>
              </a:rPr>
              <a:t>+</a:t>
            </a:r>
            <a:r>
              <a:rPr dirty="0" sz="3200" spc="-5" b="1" i="1">
                <a:latin typeface="Calibri"/>
                <a:cs typeface="Calibri"/>
              </a:rPr>
              <a:t> NADP⁺</a:t>
            </a:r>
            <a:endParaRPr sz="3200">
              <a:latin typeface="Calibri"/>
              <a:cs typeface="Calibri"/>
            </a:endParaRPr>
          </a:p>
          <a:p>
            <a:pPr algn="just" marL="264160" marR="5080" indent="-251460">
              <a:lnSpc>
                <a:spcPct val="100000"/>
              </a:lnSpc>
              <a:spcBef>
                <a:spcPts val="765"/>
              </a:spcBef>
            </a:pPr>
            <a:r>
              <a:rPr dirty="0" sz="3200" b="1" i="1">
                <a:latin typeface="Calibri"/>
                <a:cs typeface="Calibri"/>
              </a:rPr>
              <a:t>- </a:t>
            </a:r>
            <a:r>
              <a:rPr dirty="0" sz="3200" spc="-5" b="1" i="1">
                <a:latin typeface="Calibri"/>
                <a:cs typeface="Calibri"/>
              </a:rPr>
              <a:t>The </a:t>
            </a:r>
            <a:r>
              <a:rPr dirty="0" sz="3200" b="1" i="1">
                <a:latin typeface="Calibri"/>
                <a:cs typeface="Calibri"/>
              </a:rPr>
              <a:t>malic </a:t>
            </a:r>
            <a:r>
              <a:rPr dirty="0" sz="3200" spc="-5" b="1" i="1">
                <a:latin typeface="Calibri"/>
                <a:cs typeface="Calibri"/>
              </a:rPr>
              <a:t>acid </a:t>
            </a:r>
            <a:r>
              <a:rPr dirty="0" sz="3200" b="1" i="1">
                <a:latin typeface="Calibri"/>
                <a:cs typeface="Calibri"/>
              </a:rPr>
              <a:t>, thus, </a:t>
            </a:r>
            <a:r>
              <a:rPr dirty="0" sz="3200" spc="-10" b="1" i="1">
                <a:latin typeface="Calibri"/>
                <a:cs typeface="Calibri"/>
              </a:rPr>
              <a:t>produced</a:t>
            </a:r>
            <a:r>
              <a:rPr dirty="0" sz="3200" spc="-5" b="1" i="1">
                <a:latin typeface="Calibri"/>
                <a:cs typeface="Calibri"/>
              </a:rPr>
              <a:t> in</a:t>
            </a:r>
            <a:r>
              <a:rPr dirty="0" sz="3200" b="1" i="1">
                <a:latin typeface="Calibri"/>
                <a:cs typeface="Calibri"/>
              </a:rPr>
              <a:t> </a:t>
            </a:r>
            <a:r>
              <a:rPr dirty="0" sz="3200" spc="-5" b="1" i="1">
                <a:latin typeface="Calibri"/>
                <a:cs typeface="Calibri"/>
              </a:rPr>
              <a:t>dark</a:t>
            </a:r>
            <a:r>
              <a:rPr dirty="0" sz="3200" spc="710" b="1" i="1">
                <a:latin typeface="Calibri"/>
                <a:cs typeface="Calibri"/>
              </a:rPr>
              <a:t> </a:t>
            </a:r>
            <a:r>
              <a:rPr dirty="0" sz="3200" spc="-5" b="1" i="1">
                <a:latin typeface="Calibri"/>
                <a:cs typeface="Calibri"/>
              </a:rPr>
              <a:t>as </a:t>
            </a:r>
            <a:r>
              <a:rPr dirty="0" sz="3200" b="1" i="1">
                <a:latin typeface="Calibri"/>
                <a:cs typeface="Calibri"/>
              </a:rPr>
              <a:t>a </a:t>
            </a:r>
            <a:r>
              <a:rPr dirty="0" sz="3200" spc="-5" b="1" i="1">
                <a:latin typeface="Calibri"/>
                <a:cs typeface="Calibri"/>
              </a:rPr>
              <a:t>result </a:t>
            </a:r>
            <a:r>
              <a:rPr dirty="0" sz="3200" b="1" i="1">
                <a:latin typeface="Calibri"/>
                <a:cs typeface="Calibri"/>
              </a:rPr>
              <a:t> of</a:t>
            </a:r>
            <a:r>
              <a:rPr dirty="0" sz="3200" spc="5" b="1" i="1">
                <a:latin typeface="Calibri"/>
                <a:cs typeface="Calibri"/>
              </a:rPr>
              <a:t> </a:t>
            </a:r>
            <a:r>
              <a:rPr dirty="0" sz="3200" spc="-5" b="1" i="1">
                <a:latin typeface="Calibri"/>
                <a:cs typeface="Calibri"/>
              </a:rPr>
              <a:t>acidification</a:t>
            </a:r>
            <a:r>
              <a:rPr dirty="0" sz="3200" b="1" i="1">
                <a:latin typeface="Calibri"/>
                <a:cs typeface="Calibri"/>
              </a:rPr>
              <a:t> </a:t>
            </a:r>
            <a:r>
              <a:rPr dirty="0" sz="3200" spc="-5" b="1" i="1">
                <a:latin typeface="Calibri"/>
                <a:cs typeface="Calibri"/>
              </a:rPr>
              <a:t>is</a:t>
            </a:r>
            <a:r>
              <a:rPr dirty="0" sz="3200" b="1" i="1">
                <a:latin typeface="Calibri"/>
                <a:cs typeface="Calibri"/>
              </a:rPr>
              <a:t> </a:t>
            </a:r>
            <a:r>
              <a:rPr dirty="0" sz="3200" spc="-15" b="1" i="1">
                <a:latin typeface="Calibri"/>
                <a:cs typeface="Calibri"/>
              </a:rPr>
              <a:t>stored</a:t>
            </a:r>
            <a:r>
              <a:rPr dirty="0" sz="3200" spc="695" b="1" i="1">
                <a:latin typeface="Calibri"/>
                <a:cs typeface="Calibri"/>
              </a:rPr>
              <a:t> </a:t>
            </a:r>
            <a:r>
              <a:rPr dirty="0" sz="3200" b="1" i="1">
                <a:latin typeface="Calibri"/>
                <a:cs typeface="Calibri"/>
              </a:rPr>
              <a:t>in</a:t>
            </a:r>
            <a:r>
              <a:rPr dirty="0" sz="3200" spc="5" b="1" i="1">
                <a:latin typeface="Calibri"/>
                <a:cs typeface="Calibri"/>
              </a:rPr>
              <a:t> </a:t>
            </a:r>
            <a:r>
              <a:rPr dirty="0" sz="3200" b="1" i="1">
                <a:latin typeface="Calibri"/>
                <a:cs typeface="Calibri"/>
              </a:rPr>
              <a:t>the</a:t>
            </a:r>
            <a:r>
              <a:rPr dirty="0" sz="3200" spc="5" b="1" i="1">
                <a:latin typeface="Calibri"/>
                <a:cs typeface="Calibri"/>
              </a:rPr>
              <a:t> </a:t>
            </a:r>
            <a:r>
              <a:rPr dirty="0" sz="3200" spc="-5" b="1" i="1">
                <a:latin typeface="Calibri"/>
                <a:cs typeface="Calibri"/>
              </a:rPr>
              <a:t>vacuole.</a:t>
            </a:r>
            <a:r>
              <a:rPr dirty="0" sz="3200" b="1" i="1">
                <a:latin typeface="Calibri"/>
                <a:cs typeface="Calibri"/>
              </a:rPr>
              <a:t> </a:t>
            </a:r>
            <a:r>
              <a:rPr dirty="0" sz="3200" spc="-5" b="1" i="1">
                <a:latin typeface="Calibri"/>
                <a:cs typeface="Calibri"/>
              </a:rPr>
              <a:t>The </a:t>
            </a:r>
            <a:r>
              <a:rPr dirty="0" sz="3200" spc="-710" b="1" i="1">
                <a:latin typeface="Calibri"/>
                <a:cs typeface="Calibri"/>
              </a:rPr>
              <a:t> </a:t>
            </a:r>
            <a:r>
              <a:rPr dirty="0" sz="3200" spc="-20" b="1" i="1">
                <a:latin typeface="Calibri"/>
                <a:cs typeface="Calibri"/>
              </a:rPr>
              <a:t>oxaloacetic</a:t>
            </a:r>
            <a:r>
              <a:rPr dirty="0" sz="3200" spc="-15" b="1" i="1">
                <a:latin typeface="Calibri"/>
                <a:cs typeface="Calibri"/>
              </a:rPr>
              <a:t> </a:t>
            </a:r>
            <a:r>
              <a:rPr dirty="0" sz="3200" spc="-5" b="1" i="1">
                <a:latin typeface="Calibri"/>
                <a:cs typeface="Calibri"/>
              </a:rPr>
              <a:t>acid</a:t>
            </a:r>
            <a:r>
              <a:rPr dirty="0" sz="3200" b="1" i="1">
                <a:latin typeface="Calibri"/>
                <a:cs typeface="Calibri"/>
              </a:rPr>
              <a:t> may </a:t>
            </a:r>
            <a:r>
              <a:rPr dirty="0" sz="3200" spc="-5" b="1" i="1">
                <a:latin typeface="Calibri"/>
                <a:cs typeface="Calibri"/>
              </a:rPr>
              <a:t>also</a:t>
            </a:r>
            <a:r>
              <a:rPr dirty="0" sz="3200" b="1" i="1">
                <a:latin typeface="Calibri"/>
                <a:cs typeface="Calibri"/>
              </a:rPr>
              <a:t> be </a:t>
            </a:r>
            <a:r>
              <a:rPr dirty="0" sz="3200" spc="-15" b="1" i="1">
                <a:latin typeface="Calibri"/>
                <a:cs typeface="Calibri"/>
              </a:rPr>
              <a:t>interconverted</a:t>
            </a:r>
            <a:r>
              <a:rPr dirty="0" sz="3200" spc="-10" b="1" i="1">
                <a:latin typeface="Calibri"/>
                <a:cs typeface="Calibri"/>
              </a:rPr>
              <a:t> </a:t>
            </a:r>
            <a:r>
              <a:rPr dirty="0" sz="3200" spc="-15" b="1" i="1">
                <a:latin typeface="Calibri"/>
                <a:cs typeface="Calibri"/>
              </a:rPr>
              <a:t>into </a:t>
            </a:r>
            <a:r>
              <a:rPr dirty="0" sz="3200" spc="-10" b="1" i="1">
                <a:latin typeface="Calibri"/>
                <a:cs typeface="Calibri"/>
              </a:rPr>
              <a:t> </a:t>
            </a:r>
            <a:r>
              <a:rPr dirty="0" sz="3200" b="1" i="1">
                <a:latin typeface="Calibri"/>
                <a:cs typeface="Calibri"/>
              </a:rPr>
              <a:t>aspartic</a:t>
            </a:r>
            <a:r>
              <a:rPr dirty="0" sz="3200" spc="-25" b="1" i="1">
                <a:latin typeface="Calibri"/>
                <a:cs typeface="Calibri"/>
              </a:rPr>
              <a:t> </a:t>
            </a:r>
            <a:r>
              <a:rPr dirty="0" sz="3200" b="1" i="1">
                <a:latin typeface="Calibri"/>
                <a:cs typeface="Calibri"/>
              </a:rPr>
              <a:t>acid.</a:t>
            </a:r>
            <a:endParaRPr sz="3200">
              <a:latin typeface="Calibri"/>
              <a:cs typeface="Calibri"/>
            </a:endParaRPr>
          </a:p>
        </p:txBody>
      </p:sp>
      <p:grpSp>
        <p:nvGrpSpPr>
          <p:cNvPr id="3" name="object 3"/>
          <p:cNvGrpSpPr/>
          <p:nvPr/>
        </p:nvGrpSpPr>
        <p:grpSpPr>
          <a:xfrm>
            <a:off x="3950208" y="2731007"/>
            <a:ext cx="1004569" cy="178435"/>
            <a:chOff x="3950208" y="2731007"/>
            <a:chExt cx="1004569" cy="178435"/>
          </a:xfrm>
        </p:grpSpPr>
        <p:sp>
          <p:nvSpPr>
            <p:cNvPr id="4" name="object 4"/>
            <p:cNvSpPr/>
            <p:nvPr/>
          </p:nvSpPr>
          <p:spPr>
            <a:xfrm>
              <a:off x="3963162" y="2743961"/>
              <a:ext cx="978535" cy="152400"/>
            </a:xfrm>
            <a:custGeom>
              <a:avLst/>
              <a:gdLst/>
              <a:ahLst/>
              <a:cxnLst/>
              <a:rect l="l" t="t" r="r" b="b"/>
              <a:pathLst>
                <a:path w="978535" h="152400">
                  <a:moveTo>
                    <a:pt x="902208" y="0"/>
                  </a:moveTo>
                  <a:lnTo>
                    <a:pt x="902208" y="38100"/>
                  </a:lnTo>
                  <a:lnTo>
                    <a:pt x="0" y="38100"/>
                  </a:lnTo>
                  <a:lnTo>
                    <a:pt x="0" y="114300"/>
                  </a:lnTo>
                  <a:lnTo>
                    <a:pt x="902208" y="114300"/>
                  </a:lnTo>
                  <a:lnTo>
                    <a:pt x="902208" y="152400"/>
                  </a:lnTo>
                  <a:lnTo>
                    <a:pt x="978408" y="76200"/>
                  </a:lnTo>
                  <a:lnTo>
                    <a:pt x="902208" y="0"/>
                  </a:lnTo>
                  <a:close/>
                </a:path>
              </a:pathLst>
            </a:custGeom>
            <a:solidFill>
              <a:srgbClr val="4F81BC"/>
            </a:solidFill>
          </p:spPr>
          <p:txBody>
            <a:bodyPr wrap="square" lIns="0" tIns="0" rIns="0" bIns="0" rtlCol="0"/>
            <a:lstStyle/>
            <a:p/>
          </p:txBody>
        </p:sp>
        <p:sp>
          <p:nvSpPr>
            <p:cNvPr id="5" name="object 5"/>
            <p:cNvSpPr/>
            <p:nvPr/>
          </p:nvSpPr>
          <p:spPr>
            <a:xfrm>
              <a:off x="3963162" y="2743961"/>
              <a:ext cx="978535" cy="152400"/>
            </a:xfrm>
            <a:custGeom>
              <a:avLst/>
              <a:gdLst/>
              <a:ahLst/>
              <a:cxnLst/>
              <a:rect l="l" t="t" r="r" b="b"/>
              <a:pathLst>
                <a:path w="978535" h="152400">
                  <a:moveTo>
                    <a:pt x="0" y="38100"/>
                  </a:moveTo>
                  <a:lnTo>
                    <a:pt x="902208" y="38100"/>
                  </a:lnTo>
                  <a:lnTo>
                    <a:pt x="902208" y="0"/>
                  </a:lnTo>
                  <a:lnTo>
                    <a:pt x="978408" y="76200"/>
                  </a:lnTo>
                  <a:lnTo>
                    <a:pt x="902208" y="152400"/>
                  </a:lnTo>
                  <a:lnTo>
                    <a:pt x="902208" y="114300"/>
                  </a:lnTo>
                  <a:lnTo>
                    <a:pt x="0" y="114300"/>
                  </a:lnTo>
                  <a:lnTo>
                    <a:pt x="0" y="38100"/>
                  </a:lnTo>
                  <a:close/>
                </a:path>
              </a:pathLst>
            </a:custGeom>
            <a:ln w="25908">
              <a:solidFill>
                <a:srgbClr val="385D89"/>
              </a:solidFill>
            </a:ln>
          </p:spPr>
          <p:txBody>
            <a:bodyPr wrap="square" lIns="0" tIns="0" rIns="0" bIns="0" rtlCol="0"/>
            <a:lstStyle/>
            <a:p/>
          </p:txBody>
        </p:sp>
      </p:grpSp>
    </p:spTree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object 2"/>
          <p:cNvPicPr/>
          <p:nvPr/>
        </p:nvPicPr>
        <p:blipFill>
          <a:blip r:embed="rId2" cstate="print"/>
          <a:stretch>
            <a:fillRect/>
          </a:stretch>
        </p:blipFill>
        <p:spPr>
          <a:xfrm>
            <a:off x="1415074" y="667900"/>
            <a:ext cx="6342037" cy="5439152"/>
          </a:xfrm>
          <a:prstGeom prst="rect">
            <a:avLst/>
          </a:prstGeom>
        </p:spPr>
      </p:pic>
    </p:spTree>
  </p:cSld>
  <p:clrMapOvr>
    <a:masterClrMapping/>
  </p:clrMapOvr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/>
          <p:nvPr/>
        </p:nvSpPr>
        <p:spPr>
          <a:xfrm>
            <a:off x="78739" y="0"/>
            <a:ext cx="8988425" cy="5684520"/>
          </a:xfrm>
          <a:prstGeom prst="rect">
            <a:avLst/>
          </a:prstGeom>
        </p:spPr>
        <p:txBody>
          <a:bodyPr wrap="square" lIns="0" tIns="110489" rIns="0" bIns="0" rtlCol="0" vert="horz">
            <a:spAutoFit/>
          </a:bodyPr>
          <a:lstStyle/>
          <a:p>
            <a:pPr algn="just" marL="196850">
              <a:lnSpc>
                <a:spcPct val="100000"/>
              </a:lnSpc>
              <a:spcBef>
                <a:spcPts val="869"/>
              </a:spcBef>
            </a:pPr>
            <a:r>
              <a:rPr dirty="0" sz="3200" b="1" i="1">
                <a:solidFill>
                  <a:srgbClr val="92D050"/>
                </a:solidFill>
                <a:latin typeface="Calibri"/>
                <a:cs typeface="Calibri"/>
              </a:rPr>
              <a:t>B)</a:t>
            </a:r>
            <a:r>
              <a:rPr dirty="0" sz="3200" spc="-15" b="1" i="1">
                <a:solidFill>
                  <a:srgbClr val="92D050"/>
                </a:solidFill>
                <a:latin typeface="Calibri"/>
                <a:cs typeface="Calibri"/>
              </a:rPr>
              <a:t> </a:t>
            </a:r>
            <a:r>
              <a:rPr dirty="0" u="heavy" sz="3200" spc="-5" b="1" i="1">
                <a:solidFill>
                  <a:srgbClr val="92D050"/>
                </a:solidFill>
                <a:uFill>
                  <a:solidFill>
                    <a:srgbClr val="92D050"/>
                  </a:solidFill>
                </a:uFill>
                <a:latin typeface="Calibri"/>
                <a:cs typeface="Calibri"/>
              </a:rPr>
              <a:t>Diacidification:-</a:t>
            </a:r>
            <a:endParaRPr sz="3200">
              <a:latin typeface="Calibri"/>
              <a:cs typeface="Calibri"/>
            </a:endParaRPr>
          </a:p>
          <a:p>
            <a:pPr algn="just" marL="355600" marR="5080" indent="-342900">
              <a:lnSpc>
                <a:spcPct val="100000"/>
              </a:lnSpc>
              <a:spcBef>
                <a:spcPts val="770"/>
              </a:spcBef>
              <a:buFont typeface="Arial MT"/>
              <a:buChar char="•"/>
              <a:tabLst>
                <a:tab pos="447040" algn="l"/>
              </a:tabLst>
            </a:pPr>
            <a:r>
              <a:rPr dirty="0"/>
              <a:t>	</a:t>
            </a:r>
            <a:r>
              <a:rPr dirty="0" sz="3200" spc="-5" b="1" i="1">
                <a:latin typeface="Calibri"/>
                <a:cs typeface="Calibri"/>
              </a:rPr>
              <a:t>The </a:t>
            </a:r>
            <a:r>
              <a:rPr dirty="0" sz="3200" spc="-10" b="1" i="1">
                <a:latin typeface="Calibri"/>
                <a:cs typeface="Calibri"/>
              </a:rPr>
              <a:t>dicarboxylation </a:t>
            </a:r>
            <a:r>
              <a:rPr dirty="0" sz="3200" b="1" i="1">
                <a:latin typeface="Calibri"/>
                <a:cs typeface="Calibri"/>
              </a:rPr>
              <a:t>of malic </a:t>
            </a:r>
            <a:r>
              <a:rPr dirty="0" sz="3200" spc="-5" b="1" i="1">
                <a:latin typeface="Calibri"/>
                <a:cs typeface="Calibri"/>
              </a:rPr>
              <a:t>acid </a:t>
            </a:r>
            <a:r>
              <a:rPr dirty="0" sz="3200" spc="-15" b="1" i="1">
                <a:latin typeface="Calibri"/>
                <a:cs typeface="Calibri"/>
              </a:rPr>
              <a:t>into </a:t>
            </a:r>
            <a:r>
              <a:rPr dirty="0" sz="3200" spc="-10" b="1" i="1">
                <a:latin typeface="Calibri"/>
                <a:cs typeface="Calibri"/>
              </a:rPr>
              <a:t>pyruvic </a:t>
            </a:r>
            <a:r>
              <a:rPr dirty="0" sz="3200" spc="-5" b="1" i="1">
                <a:latin typeface="Calibri"/>
                <a:cs typeface="Calibri"/>
              </a:rPr>
              <a:t>acid </a:t>
            </a:r>
            <a:r>
              <a:rPr dirty="0" sz="3200" b="1" i="1">
                <a:latin typeface="Calibri"/>
                <a:cs typeface="Calibri"/>
              </a:rPr>
              <a:t> and</a:t>
            </a:r>
            <a:r>
              <a:rPr dirty="0" sz="3200" spc="5" b="1" i="1">
                <a:latin typeface="Calibri"/>
                <a:cs typeface="Calibri"/>
              </a:rPr>
              <a:t> </a:t>
            </a:r>
            <a:r>
              <a:rPr dirty="0" sz="3200" spc="-15" b="1" i="1">
                <a:latin typeface="Calibri"/>
                <a:cs typeface="Calibri"/>
              </a:rPr>
              <a:t>CO2</a:t>
            </a:r>
            <a:r>
              <a:rPr dirty="0" sz="3200" spc="-10" b="1" i="1">
                <a:latin typeface="Calibri"/>
                <a:cs typeface="Calibri"/>
              </a:rPr>
              <a:t> </a:t>
            </a:r>
            <a:r>
              <a:rPr dirty="0" sz="3200" b="1" i="1">
                <a:latin typeface="Calibri"/>
                <a:cs typeface="Calibri"/>
              </a:rPr>
              <a:t>in</a:t>
            </a:r>
            <a:r>
              <a:rPr dirty="0" sz="3200" spc="5" b="1" i="1">
                <a:latin typeface="Calibri"/>
                <a:cs typeface="Calibri"/>
              </a:rPr>
              <a:t> </a:t>
            </a:r>
            <a:r>
              <a:rPr dirty="0" sz="3200" spc="-5" b="1" i="1">
                <a:latin typeface="Calibri"/>
                <a:cs typeface="Calibri"/>
              </a:rPr>
              <a:t>presence</a:t>
            </a:r>
            <a:r>
              <a:rPr dirty="0" sz="3200" b="1" i="1">
                <a:latin typeface="Calibri"/>
                <a:cs typeface="Calibri"/>
              </a:rPr>
              <a:t> of</a:t>
            </a:r>
            <a:r>
              <a:rPr dirty="0" sz="3200" spc="5" b="1" i="1">
                <a:latin typeface="Calibri"/>
                <a:cs typeface="Calibri"/>
              </a:rPr>
              <a:t> </a:t>
            </a:r>
            <a:r>
              <a:rPr dirty="0" sz="3200" spc="-5" b="1" i="1">
                <a:latin typeface="Calibri"/>
                <a:cs typeface="Calibri"/>
              </a:rPr>
              <a:t>light</a:t>
            </a:r>
            <a:r>
              <a:rPr dirty="0" sz="3200" b="1" i="1">
                <a:latin typeface="Calibri"/>
                <a:cs typeface="Calibri"/>
              </a:rPr>
              <a:t> is</a:t>
            </a:r>
            <a:r>
              <a:rPr dirty="0" sz="3200" spc="5" b="1" i="1">
                <a:latin typeface="Calibri"/>
                <a:cs typeface="Calibri"/>
              </a:rPr>
              <a:t> </a:t>
            </a:r>
            <a:r>
              <a:rPr dirty="0" sz="3200" spc="-5" b="1" i="1">
                <a:latin typeface="Calibri"/>
                <a:cs typeface="Calibri"/>
              </a:rPr>
              <a:t>called </a:t>
            </a:r>
            <a:r>
              <a:rPr dirty="0" sz="3200" b="1" i="1">
                <a:latin typeface="Calibri"/>
                <a:cs typeface="Calibri"/>
              </a:rPr>
              <a:t> </a:t>
            </a:r>
            <a:r>
              <a:rPr dirty="0" sz="3200" spc="-5" b="1" i="1">
                <a:solidFill>
                  <a:srgbClr val="C00000"/>
                </a:solidFill>
                <a:latin typeface="Calibri"/>
                <a:cs typeface="Calibri"/>
              </a:rPr>
              <a:t>deacidification</a:t>
            </a:r>
            <a:r>
              <a:rPr dirty="0" sz="3200" spc="-5" b="1" i="1">
                <a:latin typeface="Calibri"/>
                <a:cs typeface="Calibri"/>
              </a:rPr>
              <a:t>. In light, </a:t>
            </a:r>
            <a:r>
              <a:rPr dirty="0" sz="3200" b="1" i="1">
                <a:latin typeface="Calibri"/>
                <a:cs typeface="Calibri"/>
              </a:rPr>
              <a:t>during </a:t>
            </a:r>
            <a:r>
              <a:rPr dirty="0" sz="3200" spc="-5" b="1" i="1">
                <a:latin typeface="Calibri"/>
                <a:cs typeface="Calibri"/>
              </a:rPr>
              <a:t>deacidification </a:t>
            </a:r>
            <a:r>
              <a:rPr dirty="0" sz="3200" b="1" i="1">
                <a:latin typeface="Calibri"/>
                <a:cs typeface="Calibri"/>
              </a:rPr>
              <a:t>the </a:t>
            </a:r>
            <a:r>
              <a:rPr dirty="0" sz="3200" spc="5" b="1" i="1">
                <a:latin typeface="Calibri"/>
                <a:cs typeface="Calibri"/>
              </a:rPr>
              <a:t> </a:t>
            </a:r>
            <a:r>
              <a:rPr dirty="0" sz="3200" b="1" i="1">
                <a:latin typeface="Calibri"/>
                <a:cs typeface="Calibri"/>
              </a:rPr>
              <a:t>malic</a:t>
            </a:r>
            <a:r>
              <a:rPr dirty="0" sz="3200" spc="5" b="1" i="1">
                <a:latin typeface="Calibri"/>
                <a:cs typeface="Calibri"/>
              </a:rPr>
              <a:t> </a:t>
            </a:r>
            <a:r>
              <a:rPr dirty="0" sz="3200" spc="-5" b="1" i="1">
                <a:latin typeface="Calibri"/>
                <a:cs typeface="Calibri"/>
              </a:rPr>
              <a:t>acid</a:t>
            </a:r>
            <a:r>
              <a:rPr dirty="0" sz="3200" b="1" i="1">
                <a:latin typeface="Calibri"/>
                <a:cs typeface="Calibri"/>
              </a:rPr>
              <a:t> </a:t>
            </a:r>
            <a:r>
              <a:rPr dirty="0" sz="3200" spc="-10" b="1" i="1">
                <a:latin typeface="Calibri"/>
                <a:cs typeface="Calibri"/>
              </a:rPr>
              <a:t>formed</a:t>
            </a:r>
            <a:r>
              <a:rPr dirty="0" sz="3200" spc="-5" b="1" i="1">
                <a:latin typeface="Calibri"/>
                <a:cs typeface="Calibri"/>
              </a:rPr>
              <a:t> </a:t>
            </a:r>
            <a:r>
              <a:rPr dirty="0" sz="3200" b="1" i="1">
                <a:latin typeface="Calibri"/>
                <a:cs typeface="Calibri"/>
              </a:rPr>
              <a:t>during</a:t>
            </a:r>
            <a:r>
              <a:rPr dirty="0" sz="3200" spc="5" b="1" i="1">
                <a:latin typeface="Calibri"/>
                <a:cs typeface="Calibri"/>
              </a:rPr>
              <a:t> </a:t>
            </a:r>
            <a:r>
              <a:rPr dirty="0" sz="3200" spc="-10" b="1" i="1">
                <a:latin typeface="Calibri"/>
                <a:cs typeface="Calibri"/>
              </a:rPr>
              <a:t>night</a:t>
            </a:r>
            <a:r>
              <a:rPr dirty="0" sz="3200" spc="-5" b="1" i="1">
                <a:latin typeface="Calibri"/>
                <a:cs typeface="Calibri"/>
              </a:rPr>
              <a:t> </a:t>
            </a:r>
            <a:r>
              <a:rPr dirty="0" sz="3200" spc="-15" b="1" i="1">
                <a:latin typeface="Calibri"/>
                <a:cs typeface="Calibri"/>
              </a:rPr>
              <a:t>cnverted</a:t>
            </a:r>
            <a:r>
              <a:rPr dirty="0" sz="3200" spc="695" b="1" i="1">
                <a:latin typeface="Calibri"/>
                <a:cs typeface="Calibri"/>
              </a:rPr>
              <a:t> </a:t>
            </a:r>
            <a:r>
              <a:rPr dirty="0" sz="3200" spc="-15" b="1" i="1">
                <a:latin typeface="Calibri"/>
                <a:cs typeface="Calibri"/>
              </a:rPr>
              <a:t>into </a:t>
            </a:r>
            <a:r>
              <a:rPr dirty="0" sz="3200" spc="-710" b="1" i="1">
                <a:latin typeface="Calibri"/>
                <a:cs typeface="Calibri"/>
              </a:rPr>
              <a:t> </a:t>
            </a:r>
            <a:r>
              <a:rPr dirty="0" sz="3200" spc="-10" b="1" i="1">
                <a:latin typeface="Calibri"/>
                <a:cs typeface="Calibri"/>
              </a:rPr>
              <a:t>pyruvic </a:t>
            </a:r>
            <a:r>
              <a:rPr dirty="0" sz="3200" spc="-5" b="1" i="1">
                <a:latin typeface="Calibri"/>
                <a:cs typeface="Calibri"/>
              </a:rPr>
              <a:t>acid </a:t>
            </a:r>
            <a:r>
              <a:rPr dirty="0" sz="3200" b="1" i="1">
                <a:latin typeface="Calibri"/>
                <a:cs typeface="Calibri"/>
              </a:rPr>
              <a:t>and </a:t>
            </a:r>
            <a:r>
              <a:rPr dirty="0" sz="3200" spc="-20" b="1" i="1">
                <a:latin typeface="Calibri"/>
                <a:cs typeface="Calibri"/>
              </a:rPr>
              <a:t>CO2 </a:t>
            </a:r>
            <a:r>
              <a:rPr dirty="0" sz="3200" b="1" i="1">
                <a:latin typeface="Calibri"/>
                <a:cs typeface="Calibri"/>
              </a:rPr>
              <a:t>in </a:t>
            </a:r>
            <a:r>
              <a:rPr dirty="0" sz="3200" spc="-10" b="1" i="1">
                <a:latin typeface="Calibri"/>
                <a:cs typeface="Calibri"/>
              </a:rPr>
              <a:t>presence </a:t>
            </a:r>
            <a:r>
              <a:rPr dirty="0" sz="3200" b="1" i="1">
                <a:latin typeface="Calibri"/>
                <a:cs typeface="Calibri"/>
              </a:rPr>
              <a:t>of malic </a:t>
            </a:r>
            <a:r>
              <a:rPr dirty="0" sz="3200" spc="-5" b="1" i="1">
                <a:latin typeface="Calibri"/>
                <a:cs typeface="Calibri"/>
              </a:rPr>
              <a:t>enzyme. </a:t>
            </a:r>
            <a:r>
              <a:rPr dirty="0" sz="3200" b="1" i="1">
                <a:latin typeface="Calibri"/>
                <a:cs typeface="Calibri"/>
              </a:rPr>
              <a:t> </a:t>
            </a:r>
            <a:r>
              <a:rPr dirty="0" sz="3200" spc="-5" b="1" i="1">
                <a:latin typeface="Calibri"/>
                <a:cs typeface="Calibri"/>
              </a:rPr>
              <a:t>In </a:t>
            </a:r>
            <a:r>
              <a:rPr dirty="0" sz="3200" spc="-10" b="1" i="1">
                <a:latin typeface="Calibri"/>
                <a:cs typeface="Calibri"/>
              </a:rPr>
              <a:t>certain plants </a:t>
            </a:r>
            <a:r>
              <a:rPr dirty="0" sz="3200" b="1" i="1">
                <a:latin typeface="Calibri"/>
                <a:cs typeface="Calibri"/>
              </a:rPr>
              <a:t>, </a:t>
            </a:r>
            <a:r>
              <a:rPr dirty="0" sz="3200" spc="5" b="1" i="1">
                <a:latin typeface="Calibri"/>
                <a:cs typeface="Calibri"/>
              </a:rPr>
              <a:t>this </a:t>
            </a:r>
            <a:r>
              <a:rPr dirty="0" sz="3200" spc="-5" b="1" i="1">
                <a:latin typeface="Calibri"/>
                <a:cs typeface="Calibri"/>
              </a:rPr>
              <a:t>reaction </a:t>
            </a:r>
            <a:r>
              <a:rPr dirty="0" sz="3200" b="1" i="1">
                <a:latin typeface="Calibri"/>
                <a:cs typeface="Calibri"/>
              </a:rPr>
              <a:t>is </a:t>
            </a:r>
            <a:r>
              <a:rPr dirty="0" sz="3200" spc="-10" b="1" i="1">
                <a:latin typeface="Calibri"/>
                <a:cs typeface="Calibri"/>
              </a:rPr>
              <a:t>catalased </a:t>
            </a:r>
            <a:r>
              <a:rPr dirty="0" sz="3200" spc="-15" b="1" i="1">
                <a:latin typeface="Calibri"/>
                <a:cs typeface="Calibri"/>
              </a:rPr>
              <a:t>by </a:t>
            </a:r>
            <a:r>
              <a:rPr dirty="0" sz="3200" spc="-10" b="1" i="1">
                <a:solidFill>
                  <a:srgbClr val="C00000"/>
                </a:solidFill>
                <a:latin typeface="Calibri"/>
                <a:cs typeface="Calibri"/>
              </a:rPr>
              <a:t>PEP </a:t>
            </a:r>
            <a:r>
              <a:rPr dirty="0" sz="3200" spc="-5" b="1" i="1">
                <a:solidFill>
                  <a:srgbClr val="C00000"/>
                </a:solidFill>
                <a:latin typeface="Calibri"/>
                <a:cs typeface="Calibri"/>
              </a:rPr>
              <a:t> </a:t>
            </a:r>
            <a:r>
              <a:rPr dirty="0" sz="3200" spc="-10" b="1" i="1">
                <a:solidFill>
                  <a:srgbClr val="C00000"/>
                </a:solidFill>
                <a:latin typeface="Calibri"/>
                <a:cs typeface="Calibri"/>
              </a:rPr>
              <a:t>carboxylase.</a:t>
            </a:r>
            <a:r>
              <a:rPr dirty="0" sz="3200" spc="-5" b="1" i="1">
                <a:solidFill>
                  <a:srgbClr val="C00000"/>
                </a:solidFill>
                <a:latin typeface="Calibri"/>
                <a:cs typeface="Calibri"/>
              </a:rPr>
              <a:t> </a:t>
            </a:r>
            <a:r>
              <a:rPr dirty="0" sz="3200" spc="-5" b="1" i="1">
                <a:latin typeface="Calibri"/>
                <a:cs typeface="Calibri"/>
              </a:rPr>
              <a:t>One</a:t>
            </a:r>
            <a:r>
              <a:rPr dirty="0" sz="3200" b="1" i="1">
                <a:latin typeface="Calibri"/>
                <a:cs typeface="Calibri"/>
              </a:rPr>
              <a:t> </a:t>
            </a:r>
            <a:r>
              <a:rPr dirty="0" sz="3200" spc="-5" b="1" i="1">
                <a:latin typeface="Calibri"/>
                <a:cs typeface="Calibri"/>
              </a:rPr>
              <a:t>molecule</a:t>
            </a:r>
            <a:r>
              <a:rPr dirty="0" sz="3200" b="1" i="1">
                <a:latin typeface="Calibri"/>
                <a:cs typeface="Calibri"/>
              </a:rPr>
              <a:t> of</a:t>
            </a:r>
            <a:r>
              <a:rPr dirty="0" sz="3200" spc="5" b="1" i="1">
                <a:latin typeface="Calibri"/>
                <a:cs typeface="Calibri"/>
              </a:rPr>
              <a:t> </a:t>
            </a:r>
            <a:r>
              <a:rPr dirty="0" sz="3200" spc="-5" b="1" i="1">
                <a:latin typeface="Calibri"/>
                <a:cs typeface="Calibri"/>
              </a:rPr>
              <a:t>NADP+</a:t>
            </a:r>
            <a:r>
              <a:rPr dirty="0" sz="3200" b="1" i="1">
                <a:latin typeface="Calibri"/>
                <a:cs typeface="Calibri"/>
              </a:rPr>
              <a:t> is</a:t>
            </a:r>
            <a:r>
              <a:rPr dirty="0" sz="3200" spc="5" b="1" i="1">
                <a:latin typeface="Calibri"/>
                <a:cs typeface="Calibri"/>
              </a:rPr>
              <a:t> </a:t>
            </a:r>
            <a:r>
              <a:rPr dirty="0" sz="3200" b="1" i="1">
                <a:latin typeface="Calibri"/>
                <a:cs typeface="Calibri"/>
              </a:rPr>
              <a:t>also </a:t>
            </a:r>
            <a:r>
              <a:rPr dirty="0" sz="3200" spc="5" b="1" i="1">
                <a:latin typeface="Calibri"/>
                <a:cs typeface="Calibri"/>
              </a:rPr>
              <a:t> </a:t>
            </a:r>
            <a:r>
              <a:rPr dirty="0" sz="3200" spc="-10" b="1" i="1">
                <a:latin typeface="Calibri"/>
                <a:cs typeface="Calibri"/>
              </a:rPr>
              <a:t>reduced</a:t>
            </a:r>
            <a:r>
              <a:rPr dirty="0" sz="3200" spc="-20" b="1" i="1">
                <a:latin typeface="Calibri"/>
                <a:cs typeface="Calibri"/>
              </a:rPr>
              <a:t> </a:t>
            </a:r>
            <a:r>
              <a:rPr dirty="0" sz="3200" b="1" i="1">
                <a:latin typeface="Calibri"/>
                <a:cs typeface="Calibri"/>
              </a:rPr>
              <a:t>in</a:t>
            </a:r>
            <a:r>
              <a:rPr dirty="0" sz="3200" spc="-5" b="1" i="1">
                <a:latin typeface="Calibri"/>
                <a:cs typeface="Calibri"/>
              </a:rPr>
              <a:t> </a:t>
            </a:r>
            <a:r>
              <a:rPr dirty="0" sz="3200" spc="5" b="1" i="1">
                <a:latin typeface="Calibri"/>
                <a:cs typeface="Calibri"/>
              </a:rPr>
              <a:t>this</a:t>
            </a:r>
            <a:r>
              <a:rPr dirty="0" sz="3200" spc="-25" b="1" i="1">
                <a:latin typeface="Calibri"/>
                <a:cs typeface="Calibri"/>
              </a:rPr>
              <a:t> </a:t>
            </a:r>
            <a:r>
              <a:rPr dirty="0" sz="3200" b="1" i="1">
                <a:latin typeface="Calibri"/>
                <a:cs typeface="Calibri"/>
              </a:rPr>
              <a:t>reaction.</a:t>
            </a:r>
            <a:endParaRPr sz="3200">
              <a:latin typeface="Calibri"/>
              <a:cs typeface="Calibri"/>
            </a:endParaRPr>
          </a:p>
          <a:p>
            <a:pPr marL="196850">
              <a:lnSpc>
                <a:spcPct val="100000"/>
              </a:lnSpc>
              <a:spcBef>
                <a:spcPts val="775"/>
              </a:spcBef>
            </a:pPr>
            <a:r>
              <a:rPr dirty="0" sz="3200" spc="-5" b="1" i="1">
                <a:latin typeface="Calibri"/>
                <a:cs typeface="Calibri"/>
              </a:rPr>
              <a:t>Malic</a:t>
            </a:r>
            <a:r>
              <a:rPr dirty="0" sz="3200" spc="-30" b="1" i="1">
                <a:latin typeface="Calibri"/>
                <a:cs typeface="Calibri"/>
              </a:rPr>
              <a:t> </a:t>
            </a:r>
            <a:r>
              <a:rPr dirty="0" sz="3200" b="1" i="1">
                <a:latin typeface="Calibri"/>
                <a:cs typeface="Calibri"/>
              </a:rPr>
              <a:t>acid</a:t>
            </a:r>
            <a:r>
              <a:rPr dirty="0" sz="3200" spc="-30" b="1" i="1">
                <a:latin typeface="Calibri"/>
                <a:cs typeface="Calibri"/>
              </a:rPr>
              <a:t> </a:t>
            </a:r>
            <a:r>
              <a:rPr dirty="0" sz="3200" spc="-5" b="1" i="1">
                <a:latin typeface="Calibri"/>
                <a:cs typeface="Calibri"/>
              </a:rPr>
              <a:t>+NADP⁺</a:t>
            </a:r>
            <a:endParaRPr sz="3200">
              <a:latin typeface="Calibri"/>
              <a:cs typeface="Calibri"/>
            </a:endParaRPr>
          </a:p>
          <a:p>
            <a:pPr marL="3670935">
              <a:lnSpc>
                <a:spcPct val="100000"/>
              </a:lnSpc>
            </a:pPr>
            <a:r>
              <a:rPr dirty="0" sz="3200" spc="-5" b="1" i="1">
                <a:latin typeface="Calibri"/>
                <a:cs typeface="Calibri"/>
              </a:rPr>
              <a:t>Pyruvicacid</a:t>
            </a:r>
            <a:r>
              <a:rPr dirty="0" sz="3200" spc="-40" b="1" i="1">
                <a:latin typeface="Calibri"/>
                <a:cs typeface="Calibri"/>
              </a:rPr>
              <a:t> </a:t>
            </a:r>
            <a:r>
              <a:rPr dirty="0" sz="3200" b="1" i="1">
                <a:latin typeface="Calibri"/>
                <a:cs typeface="Calibri"/>
              </a:rPr>
              <a:t>+</a:t>
            </a:r>
            <a:r>
              <a:rPr dirty="0" sz="3200" spc="5" b="1" i="1">
                <a:latin typeface="Calibri"/>
                <a:cs typeface="Calibri"/>
              </a:rPr>
              <a:t> </a:t>
            </a:r>
            <a:r>
              <a:rPr dirty="0" sz="3200" spc="-5" b="1" i="1">
                <a:latin typeface="Calibri"/>
                <a:cs typeface="Calibri"/>
              </a:rPr>
              <a:t>NADPH+</a:t>
            </a:r>
            <a:r>
              <a:rPr dirty="0" sz="3200" spc="-15" b="1" i="1">
                <a:latin typeface="Calibri"/>
                <a:cs typeface="Calibri"/>
              </a:rPr>
              <a:t> </a:t>
            </a:r>
            <a:r>
              <a:rPr dirty="0" sz="3200" b="1" i="1">
                <a:latin typeface="Calibri"/>
                <a:cs typeface="Calibri"/>
              </a:rPr>
              <a:t>H⁺+</a:t>
            </a:r>
            <a:r>
              <a:rPr dirty="0" sz="3200" spc="15" b="1" i="1">
                <a:latin typeface="Calibri"/>
                <a:cs typeface="Calibri"/>
              </a:rPr>
              <a:t> </a:t>
            </a:r>
            <a:r>
              <a:rPr dirty="0" sz="3200" spc="-20" b="1" i="1">
                <a:latin typeface="Calibri"/>
                <a:cs typeface="Calibri"/>
              </a:rPr>
              <a:t>CO2</a:t>
            </a:r>
            <a:endParaRPr sz="3200">
              <a:latin typeface="Calibri"/>
              <a:cs typeface="Calibri"/>
            </a:endParaRPr>
          </a:p>
        </p:txBody>
      </p:sp>
      <p:grpSp>
        <p:nvGrpSpPr>
          <p:cNvPr id="3" name="object 3"/>
          <p:cNvGrpSpPr/>
          <p:nvPr/>
        </p:nvGrpSpPr>
        <p:grpSpPr>
          <a:xfrm>
            <a:off x="3721608" y="4788408"/>
            <a:ext cx="1397635" cy="71755"/>
            <a:chOff x="3721608" y="4788408"/>
            <a:chExt cx="1397635" cy="71755"/>
          </a:xfrm>
        </p:grpSpPr>
        <p:sp>
          <p:nvSpPr>
            <p:cNvPr id="4" name="object 4"/>
            <p:cNvSpPr/>
            <p:nvPr/>
          </p:nvSpPr>
          <p:spPr>
            <a:xfrm>
              <a:off x="3734562" y="4801362"/>
              <a:ext cx="1371600" cy="45720"/>
            </a:xfrm>
            <a:custGeom>
              <a:avLst/>
              <a:gdLst/>
              <a:ahLst/>
              <a:cxnLst/>
              <a:rect l="l" t="t" r="r" b="b"/>
              <a:pathLst>
                <a:path w="1371600" h="45720">
                  <a:moveTo>
                    <a:pt x="1348739" y="0"/>
                  </a:moveTo>
                  <a:lnTo>
                    <a:pt x="1348739" y="11430"/>
                  </a:lnTo>
                  <a:lnTo>
                    <a:pt x="0" y="11430"/>
                  </a:lnTo>
                  <a:lnTo>
                    <a:pt x="0" y="34289"/>
                  </a:lnTo>
                  <a:lnTo>
                    <a:pt x="1348739" y="34289"/>
                  </a:lnTo>
                  <a:lnTo>
                    <a:pt x="1348739" y="45719"/>
                  </a:lnTo>
                  <a:lnTo>
                    <a:pt x="1371600" y="22860"/>
                  </a:lnTo>
                  <a:lnTo>
                    <a:pt x="1348739" y="0"/>
                  </a:lnTo>
                  <a:close/>
                </a:path>
              </a:pathLst>
            </a:custGeom>
            <a:solidFill>
              <a:srgbClr val="4F81BC"/>
            </a:solidFill>
          </p:spPr>
          <p:txBody>
            <a:bodyPr wrap="square" lIns="0" tIns="0" rIns="0" bIns="0" rtlCol="0"/>
            <a:lstStyle/>
            <a:p/>
          </p:txBody>
        </p:sp>
        <p:sp>
          <p:nvSpPr>
            <p:cNvPr id="5" name="object 5"/>
            <p:cNvSpPr/>
            <p:nvPr/>
          </p:nvSpPr>
          <p:spPr>
            <a:xfrm>
              <a:off x="3734562" y="4801362"/>
              <a:ext cx="1371600" cy="45720"/>
            </a:xfrm>
            <a:custGeom>
              <a:avLst/>
              <a:gdLst/>
              <a:ahLst/>
              <a:cxnLst/>
              <a:rect l="l" t="t" r="r" b="b"/>
              <a:pathLst>
                <a:path w="1371600" h="45720">
                  <a:moveTo>
                    <a:pt x="0" y="34289"/>
                  </a:moveTo>
                  <a:lnTo>
                    <a:pt x="1348739" y="34289"/>
                  </a:lnTo>
                  <a:lnTo>
                    <a:pt x="1348739" y="45719"/>
                  </a:lnTo>
                  <a:lnTo>
                    <a:pt x="1371600" y="22860"/>
                  </a:lnTo>
                  <a:lnTo>
                    <a:pt x="1348739" y="0"/>
                  </a:lnTo>
                  <a:lnTo>
                    <a:pt x="1348739" y="11430"/>
                  </a:lnTo>
                  <a:lnTo>
                    <a:pt x="0" y="11430"/>
                  </a:lnTo>
                  <a:lnTo>
                    <a:pt x="0" y="34289"/>
                  </a:lnTo>
                  <a:close/>
                </a:path>
              </a:pathLst>
            </a:custGeom>
            <a:ln w="25908">
              <a:solidFill>
                <a:srgbClr val="385D89"/>
              </a:solidFill>
            </a:ln>
          </p:spPr>
          <p:txBody>
            <a:bodyPr wrap="square" lIns="0" tIns="0" rIns="0" bIns="0" rtlCol="0"/>
            <a:lstStyle/>
            <a:p/>
          </p:txBody>
        </p:sp>
      </p:grpSp>
    </p:spTree>
  </p:cSld>
  <p:clrMapOvr>
    <a:masterClrMapping/>
  </p:clrMapOvr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/>
          <p:nvPr/>
        </p:nvSpPr>
        <p:spPr>
          <a:xfrm>
            <a:off x="78739" y="388365"/>
            <a:ext cx="8990330" cy="4513580"/>
          </a:xfrm>
          <a:prstGeom prst="rect">
            <a:avLst/>
          </a:prstGeom>
        </p:spPr>
        <p:txBody>
          <a:bodyPr wrap="square" lIns="0" tIns="13335" rIns="0" bIns="0" rtlCol="0" vert="horz">
            <a:spAutoFit/>
          </a:bodyPr>
          <a:lstStyle/>
          <a:p>
            <a:pPr algn="just" marL="355600" marR="5080" indent="-342900">
              <a:lnSpc>
                <a:spcPct val="100000"/>
              </a:lnSpc>
              <a:spcBef>
                <a:spcPts val="105"/>
              </a:spcBef>
              <a:buFont typeface="Arial MT"/>
              <a:buChar char="•"/>
              <a:tabLst>
                <a:tab pos="355600" algn="l"/>
              </a:tabLst>
            </a:pPr>
            <a:r>
              <a:rPr dirty="0" sz="3200" spc="-5" b="1" i="1">
                <a:latin typeface="Calibri"/>
                <a:cs typeface="Calibri"/>
              </a:rPr>
              <a:t>The </a:t>
            </a:r>
            <a:r>
              <a:rPr dirty="0" sz="3200" spc="-10" b="1" i="1">
                <a:latin typeface="Calibri"/>
                <a:cs typeface="Calibri"/>
              </a:rPr>
              <a:t>pyruvic </a:t>
            </a:r>
            <a:r>
              <a:rPr dirty="0" sz="3200" spc="-5" b="1" i="1">
                <a:latin typeface="Calibri"/>
                <a:cs typeface="Calibri"/>
              </a:rPr>
              <a:t>acid </a:t>
            </a:r>
            <a:r>
              <a:rPr dirty="0" sz="3200" spc="-10" b="1" i="1">
                <a:latin typeface="Calibri"/>
                <a:cs typeface="Calibri"/>
              </a:rPr>
              <a:t>formed </a:t>
            </a:r>
            <a:r>
              <a:rPr dirty="0" sz="3200" spc="-5" b="1" i="1">
                <a:latin typeface="Calibri"/>
                <a:cs typeface="Calibri"/>
              </a:rPr>
              <a:t>in </a:t>
            </a:r>
            <a:r>
              <a:rPr dirty="0" sz="3200" spc="5" b="1" i="1">
                <a:latin typeface="Calibri"/>
                <a:cs typeface="Calibri"/>
              </a:rPr>
              <a:t>this </a:t>
            </a:r>
            <a:r>
              <a:rPr dirty="0" sz="3200" spc="-5" b="1" i="1">
                <a:latin typeface="Calibri"/>
                <a:cs typeface="Calibri"/>
              </a:rPr>
              <a:t>reaction </a:t>
            </a:r>
            <a:r>
              <a:rPr dirty="0" sz="3200" b="1" i="1">
                <a:latin typeface="Calibri"/>
                <a:cs typeface="Calibri"/>
              </a:rPr>
              <a:t>is </a:t>
            </a:r>
            <a:r>
              <a:rPr dirty="0" sz="3200" spc="-5" b="1" i="1">
                <a:latin typeface="Calibri"/>
                <a:cs typeface="Calibri"/>
              </a:rPr>
              <a:t>either </a:t>
            </a:r>
            <a:r>
              <a:rPr dirty="0" sz="3200" b="1" i="1">
                <a:latin typeface="Calibri"/>
                <a:cs typeface="Calibri"/>
              </a:rPr>
              <a:t> </a:t>
            </a:r>
            <a:r>
              <a:rPr dirty="0" sz="3200" spc="-15" b="1" i="1">
                <a:latin typeface="Calibri"/>
                <a:cs typeface="Calibri"/>
              </a:rPr>
              <a:t>oxidized </a:t>
            </a:r>
            <a:r>
              <a:rPr dirty="0" sz="3200" spc="-20" b="1" i="1">
                <a:latin typeface="Calibri"/>
                <a:cs typeface="Calibri"/>
              </a:rPr>
              <a:t>to CO2 </a:t>
            </a:r>
            <a:r>
              <a:rPr dirty="0" sz="3200" spc="-5" b="1" i="1">
                <a:latin typeface="Calibri"/>
                <a:cs typeface="Calibri"/>
              </a:rPr>
              <a:t>through </a:t>
            </a:r>
            <a:r>
              <a:rPr dirty="0" sz="3200" spc="-30" b="1" i="1">
                <a:latin typeface="Calibri"/>
                <a:cs typeface="Calibri"/>
              </a:rPr>
              <a:t>kreb’s </a:t>
            </a:r>
            <a:r>
              <a:rPr dirty="0" sz="3200" spc="-10" b="1" i="1">
                <a:latin typeface="Calibri"/>
                <a:cs typeface="Calibri"/>
              </a:rPr>
              <a:t>cycle </a:t>
            </a:r>
            <a:r>
              <a:rPr dirty="0" sz="3200" b="1" i="1">
                <a:latin typeface="Calibri"/>
                <a:cs typeface="Calibri"/>
              </a:rPr>
              <a:t>or </a:t>
            </a:r>
            <a:r>
              <a:rPr dirty="0" sz="3200" spc="-15" b="1" i="1">
                <a:latin typeface="Calibri"/>
                <a:cs typeface="Calibri"/>
              </a:rPr>
              <a:t>reconverted </a:t>
            </a:r>
            <a:r>
              <a:rPr dirty="0" sz="3200" spc="-710" b="1" i="1">
                <a:latin typeface="Calibri"/>
                <a:cs typeface="Calibri"/>
              </a:rPr>
              <a:t> </a:t>
            </a:r>
            <a:r>
              <a:rPr dirty="0" sz="3200" spc="-20" b="1" i="1">
                <a:latin typeface="Calibri"/>
                <a:cs typeface="Calibri"/>
              </a:rPr>
              <a:t>to </a:t>
            </a:r>
            <a:r>
              <a:rPr dirty="0" sz="3200" spc="-5" b="1" i="1">
                <a:latin typeface="Calibri"/>
                <a:cs typeface="Calibri"/>
              </a:rPr>
              <a:t>PEP </a:t>
            </a:r>
            <a:r>
              <a:rPr dirty="0" sz="3200" b="1" i="1">
                <a:latin typeface="Calibri"/>
                <a:cs typeface="Calibri"/>
              </a:rPr>
              <a:t>or </a:t>
            </a:r>
            <a:r>
              <a:rPr dirty="0" sz="3200" spc="-5" b="1" i="1">
                <a:latin typeface="Calibri"/>
                <a:cs typeface="Calibri"/>
              </a:rPr>
              <a:t>phosphoglyceric </a:t>
            </a:r>
            <a:r>
              <a:rPr dirty="0" sz="3200" b="1" i="1">
                <a:latin typeface="Calibri"/>
                <a:cs typeface="Calibri"/>
              </a:rPr>
              <a:t>acid </a:t>
            </a:r>
            <a:r>
              <a:rPr dirty="0" sz="3200" spc="-20" b="1" i="1">
                <a:latin typeface="Calibri"/>
                <a:cs typeface="Calibri"/>
              </a:rPr>
              <a:t>to </a:t>
            </a:r>
            <a:r>
              <a:rPr dirty="0" sz="3200" spc="-10" b="1" i="1">
                <a:latin typeface="Calibri"/>
                <a:cs typeface="Calibri"/>
              </a:rPr>
              <a:t>synthesis </a:t>
            </a:r>
            <a:r>
              <a:rPr dirty="0" sz="3200" spc="-5" b="1" i="1">
                <a:latin typeface="Calibri"/>
                <a:cs typeface="Calibri"/>
              </a:rPr>
              <a:t>sugar </a:t>
            </a:r>
            <a:r>
              <a:rPr dirty="0" sz="3200" b="1" i="1">
                <a:latin typeface="Calibri"/>
                <a:cs typeface="Calibri"/>
              </a:rPr>
              <a:t> through</a:t>
            </a:r>
            <a:r>
              <a:rPr dirty="0" sz="3200" spc="-30" b="1" i="1">
                <a:latin typeface="Calibri"/>
                <a:cs typeface="Calibri"/>
              </a:rPr>
              <a:t> </a:t>
            </a:r>
            <a:r>
              <a:rPr dirty="0" sz="3200" spc="-5" b="1" i="1">
                <a:latin typeface="Calibri"/>
                <a:cs typeface="Calibri"/>
              </a:rPr>
              <a:t>C3</a:t>
            </a:r>
            <a:r>
              <a:rPr dirty="0" sz="3200" b="1" i="1">
                <a:latin typeface="Calibri"/>
                <a:cs typeface="Calibri"/>
              </a:rPr>
              <a:t> cycle.</a:t>
            </a:r>
            <a:endParaRPr sz="3200">
              <a:latin typeface="Calibri"/>
              <a:cs typeface="Calibri"/>
            </a:endParaRPr>
          </a:p>
          <a:p>
            <a:pPr algn="just" marL="355600" marR="7620" indent="-342900">
              <a:lnSpc>
                <a:spcPct val="100000"/>
              </a:lnSpc>
              <a:spcBef>
                <a:spcPts val="770"/>
              </a:spcBef>
              <a:buFont typeface="Arial MT"/>
              <a:buChar char="•"/>
              <a:tabLst>
                <a:tab pos="355600" algn="l"/>
              </a:tabLst>
            </a:pPr>
            <a:r>
              <a:rPr dirty="0" sz="3200" spc="-5" b="1" i="1">
                <a:latin typeface="Calibri"/>
                <a:cs typeface="Calibri"/>
              </a:rPr>
              <a:t>The </a:t>
            </a:r>
            <a:r>
              <a:rPr dirty="0" sz="3200" spc="-20" b="1" i="1">
                <a:latin typeface="Calibri"/>
                <a:cs typeface="Calibri"/>
              </a:rPr>
              <a:t>CO2</a:t>
            </a:r>
            <a:r>
              <a:rPr dirty="0" sz="3200" spc="680" b="1" i="1">
                <a:latin typeface="Calibri"/>
                <a:cs typeface="Calibri"/>
              </a:rPr>
              <a:t> </a:t>
            </a:r>
            <a:r>
              <a:rPr dirty="0" sz="3200" spc="-5" b="1" i="1">
                <a:latin typeface="Calibri"/>
                <a:cs typeface="Calibri"/>
              </a:rPr>
              <a:t>liberated </a:t>
            </a:r>
            <a:r>
              <a:rPr dirty="0" sz="3200" spc="-10" b="1" i="1">
                <a:latin typeface="Calibri"/>
                <a:cs typeface="Calibri"/>
              </a:rPr>
              <a:t>by </a:t>
            </a:r>
            <a:r>
              <a:rPr dirty="0" sz="3200" spc="-5" b="1" i="1">
                <a:latin typeface="Calibri"/>
                <a:cs typeface="Calibri"/>
              </a:rPr>
              <a:t>deacidification </a:t>
            </a:r>
            <a:r>
              <a:rPr dirty="0" sz="3200" b="1" i="1">
                <a:latin typeface="Calibri"/>
                <a:cs typeface="Calibri"/>
              </a:rPr>
              <a:t>of malic acid </a:t>
            </a:r>
            <a:r>
              <a:rPr dirty="0" sz="3200" spc="5" b="1" i="1">
                <a:latin typeface="Calibri"/>
                <a:cs typeface="Calibri"/>
              </a:rPr>
              <a:t> </a:t>
            </a:r>
            <a:r>
              <a:rPr dirty="0" sz="3200" b="1" i="1">
                <a:latin typeface="Calibri"/>
                <a:cs typeface="Calibri"/>
              </a:rPr>
              <a:t>is </a:t>
            </a:r>
            <a:r>
              <a:rPr dirty="0" sz="3200" spc="-15" b="1" i="1">
                <a:latin typeface="Calibri"/>
                <a:cs typeface="Calibri"/>
              </a:rPr>
              <a:t>accepted </a:t>
            </a:r>
            <a:r>
              <a:rPr dirty="0" sz="3200" spc="-10" b="1" i="1">
                <a:latin typeface="Calibri"/>
                <a:cs typeface="Calibri"/>
              </a:rPr>
              <a:t>by </a:t>
            </a:r>
            <a:r>
              <a:rPr dirty="0" sz="3200" spc="-5" b="1" i="1">
                <a:latin typeface="Calibri"/>
                <a:cs typeface="Calibri"/>
              </a:rPr>
              <a:t>ribulose diphosphate </a:t>
            </a:r>
            <a:r>
              <a:rPr dirty="0" sz="3200" b="1" i="1">
                <a:latin typeface="Calibri"/>
                <a:cs typeface="Calibri"/>
              </a:rPr>
              <a:t>(RuDP) </a:t>
            </a:r>
            <a:r>
              <a:rPr dirty="0" sz="3200" spc="-20" b="1" i="1">
                <a:latin typeface="Calibri"/>
                <a:cs typeface="Calibri"/>
              </a:rPr>
              <a:t>to </a:t>
            </a:r>
            <a:r>
              <a:rPr dirty="0" sz="3200" spc="-5" b="1" i="1">
                <a:latin typeface="Calibri"/>
                <a:cs typeface="Calibri"/>
              </a:rPr>
              <a:t>fix </a:t>
            </a:r>
            <a:r>
              <a:rPr dirty="0" sz="3200" spc="5" b="1" i="1">
                <a:latin typeface="Calibri"/>
                <a:cs typeface="Calibri"/>
              </a:rPr>
              <a:t>it </a:t>
            </a:r>
            <a:r>
              <a:rPr dirty="0" sz="3200" spc="10" b="1" i="1">
                <a:latin typeface="Calibri"/>
                <a:cs typeface="Calibri"/>
              </a:rPr>
              <a:t> </a:t>
            </a:r>
            <a:r>
              <a:rPr dirty="0" sz="3200" spc="-15" b="1" i="1">
                <a:latin typeface="Calibri"/>
                <a:cs typeface="Calibri"/>
              </a:rPr>
              <a:t>into carbohydrate </a:t>
            </a:r>
            <a:r>
              <a:rPr dirty="0" sz="3200" b="1" i="1">
                <a:latin typeface="Calibri"/>
                <a:cs typeface="Calibri"/>
              </a:rPr>
              <a:t>through </a:t>
            </a:r>
            <a:r>
              <a:rPr dirty="0" sz="3200" spc="-5" b="1" i="1">
                <a:latin typeface="Calibri"/>
                <a:cs typeface="Calibri"/>
              </a:rPr>
              <a:t>C3 </a:t>
            </a:r>
            <a:r>
              <a:rPr dirty="0" sz="3200" b="1" i="1">
                <a:latin typeface="Calibri"/>
                <a:cs typeface="Calibri"/>
              </a:rPr>
              <a:t>cycle </a:t>
            </a:r>
            <a:r>
              <a:rPr dirty="0" sz="3200" spc="-5" b="1" i="1">
                <a:latin typeface="Calibri"/>
                <a:cs typeface="Calibri"/>
              </a:rPr>
              <a:t>(calvin cycle). </a:t>
            </a:r>
            <a:r>
              <a:rPr dirty="0" sz="3200" b="1" i="1">
                <a:latin typeface="Calibri"/>
                <a:cs typeface="Calibri"/>
              </a:rPr>
              <a:t> </a:t>
            </a:r>
            <a:r>
              <a:rPr dirty="0" sz="3200" spc="-35" b="1" i="1">
                <a:latin typeface="Calibri"/>
                <a:cs typeface="Calibri"/>
              </a:rPr>
              <a:t>However, </a:t>
            </a:r>
            <a:r>
              <a:rPr dirty="0" sz="3200" spc="5" b="1" i="1">
                <a:latin typeface="Calibri"/>
                <a:cs typeface="Calibri"/>
              </a:rPr>
              <a:t>the </a:t>
            </a:r>
            <a:r>
              <a:rPr dirty="0" sz="3200" spc="-20" b="1" i="1">
                <a:latin typeface="Calibri"/>
                <a:cs typeface="Calibri"/>
              </a:rPr>
              <a:t>fate </a:t>
            </a:r>
            <a:r>
              <a:rPr dirty="0" sz="3200" b="1" i="1">
                <a:latin typeface="Calibri"/>
                <a:cs typeface="Calibri"/>
              </a:rPr>
              <a:t>of </a:t>
            </a:r>
            <a:r>
              <a:rPr dirty="0" sz="3200" spc="-10" b="1" i="1">
                <a:latin typeface="Calibri"/>
                <a:cs typeface="Calibri"/>
              </a:rPr>
              <a:t>pyruvic </a:t>
            </a:r>
            <a:r>
              <a:rPr dirty="0" sz="3200" spc="-5" b="1" i="1">
                <a:latin typeface="Calibri"/>
                <a:cs typeface="Calibri"/>
              </a:rPr>
              <a:t>acid is still not clearly </a:t>
            </a:r>
            <a:r>
              <a:rPr dirty="0" sz="3200" b="1" i="1">
                <a:latin typeface="Calibri"/>
                <a:cs typeface="Calibri"/>
              </a:rPr>
              <a:t> known.</a:t>
            </a:r>
            <a:endParaRPr sz="3200">
              <a:latin typeface="Calibri"/>
              <a:cs typeface="Calibri"/>
            </a:endParaRPr>
          </a:p>
        </p:txBody>
      </p:sp>
    </p:spTree>
  </p:cSld>
  <p:clrMapOvr>
    <a:masterClrMapping/>
  </p:clrMapOvr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>
            <a:spLocks noGrp="1"/>
          </p:cNvSpPr>
          <p:nvPr>
            <p:ph type="title"/>
          </p:nvPr>
        </p:nvSpPr>
        <p:spPr>
          <a:xfrm>
            <a:off x="2015108" y="0"/>
            <a:ext cx="5111115" cy="697230"/>
          </a:xfrm>
          <a:prstGeom prst="rect"/>
        </p:spPr>
        <p:txBody>
          <a:bodyPr wrap="square" lIns="0" tIns="13335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05"/>
              </a:spcBef>
            </a:pPr>
            <a:r>
              <a:rPr dirty="0" spc="-5" i="1">
                <a:latin typeface="Calibri"/>
                <a:cs typeface="Calibri"/>
              </a:rPr>
              <a:t>SIGNIFICANCE</a:t>
            </a:r>
            <a:r>
              <a:rPr dirty="0" spc="-35" i="1">
                <a:latin typeface="Calibri"/>
                <a:cs typeface="Calibri"/>
              </a:rPr>
              <a:t> </a:t>
            </a:r>
            <a:r>
              <a:rPr dirty="0" i="1">
                <a:latin typeface="Calibri"/>
                <a:cs typeface="Calibri"/>
              </a:rPr>
              <a:t>of</a:t>
            </a:r>
            <a:r>
              <a:rPr dirty="0" spc="-35" i="1">
                <a:latin typeface="Calibri"/>
                <a:cs typeface="Calibri"/>
              </a:rPr>
              <a:t> </a:t>
            </a:r>
            <a:r>
              <a:rPr dirty="0" spc="-5" i="1">
                <a:latin typeface="Calibri"/>
                <a:cs typeface="Calibri"/>
              </a:rPr>
              <a:t>CAM</a:t>
            </a:r>
          </a:p>
        </p:txBody>
      </p:sp>
      <p:sp>
        <p:nvSpPr>
          <p:cNvPr id="3" name="object 3"/>
          <p:cNvSpPr txBox="1"/>
          <p:nvPr/>
        </p:nvSpPr>
        <p:spPr>
          <a:xfrm>
            <a:off x="78739" y="1001013"/>
            <a:ext cx="8987790" cy="5402580"/>
          </a:xfrm>
          <a:prstGeom prst="rect">
            <a:avLst/>
          </a:prstGeom>
        </p:spPr>
        <p:txBody>
          <a:bodyPr wrap="square" lIns="0" tIns="12065" rIns="0" bIns="0" rtlCol="0" vert="horz">
            <a:spAutoFit/>
          </a:bodyPr>
          <a:lstStyle/>
          <a:p>
            <a:pPr algn="just" marL="527685" marR="5080" indent="-515620">
              <a:lnSpc>
                <a:spcPct val="100000"/>
              </a:lnSpc>
              <a:spcBef>
                <a:spcPts val="95"/>
              </a:spcBef>
              <a:buFont typeface="Calibri"/>
              <a:buAutoNum type="arabicPeriod"/>
              <a:tabLst>
                <a:tab pos="608965" algn="l"/>
              </a:tabLst>
            </a:pPr>
            <a:r>
              <a:rPr dirty="0"/>
              <a:t>	</a:t>
            </a:r>
            <a:r>
              <a:rPr dirty="0" sz="2800" spc="-5" b="1" i="1">
                <a:latin typeface="Calibri"/>
                <a:cs typeface="Calibri"/>
              </a:rPr>
              <a:t>As</a:t>
            </a:r>
            <a:r>
              <a:rPr dirty="0" sz="2800" b="1" i="1">
                <a:latin typeface="Calibri"/>
                <a:cs typeface="Calibri"/>
              </a:rPr>
              <a:t> </a:t>
            </a:r>
            <a:r>
              <a:rPr dirty="0" sz="2800" spc="-5" b="1" i="1">
                <a:latin typeface="Calibri"/>
                <a:cs typeface="Calibri"/>
              </a:rPr>
              <a:t>CAM</a:t>
            </a:r>
            <a:r>
              <a:rPr dirty="0" sz="2800" b="1" i="1">
                <a:latin typeface="Calibri"/>
                <a:cs typeface="Calibri"/>
              </a:rPr>
              <a:t> </a:t>
            </a:r>
            <a:r>
              <a:rPr dirty="0" sz="2800" spc="-10" b="1" i="1">
                <a:latin typeface="Calibri"/>
                <a:cs typeface="Calibri"/>
              </a:rPr>
              <a:t>plants</a:t>
            </a:r>
            <a:r>
              <a:rPr dirty="0" sz="2800" spc="-5" b="1" i="1">
                <a:latin typeface="Calibri"/>
                <a:cs typeface="Calibri"/>
              </a:rPr>
              <a:t> are</a:t>
            </a:r>
            <a:r>
              <a:rPr dirty="0" sz="2800" b="1" i="1">
                <a:latin typeface="Calibri"/>
                <a:cs typeface="Calibri"/>
              </a:rPr>
              <a:t> </a:t>
            </a:r>
            <a:r>
              <a:rPr dirty="0" sz="2800" spc="-5" b="1" i="1">
                <a:latin typeface="Calibri"/>
                <a:cs typeface="Calibri"/>
              </a:rPr>
              <a:t>able</a:t>
            </a:r>
            <a:r>
              <a:rPr dirty="0" sz="2800" b="1" i="1">
                <a:latin typeface="Calibri"/>
                <a:cs typeface="Calibri"/>
              </a:rPr>
              <a:t> </a:t>
            </a:r>
            <a:r>
              <a:rPr dirty="0" sz="2800" spc="-15" b="1" i="1">
                <a:latin typeface="Calibri"/>
                <a:cs typeface="Calibri"/>
              </a:rPr>
              <a:t>to</a:t>
            </a:r>
            <a:r>
              <a:rPr dirty="0" sz="2800" spc="-10" b="1" i="1">
                <a:latin typeface="Calibri"/>
                <a:cs typeface="Calibri"/>
              </a:rPr>
              <a:t> fix</a:t>
            </a:r>
            <a:r>
              <a:rPr dirty="0" sz="2800" spc="-5" b="1" i="1">
                <a:latin typeface="Calibri"/>
                <a:cs typeface="Calibri"/>
              </a:rPr>
              <a:t> </a:t>
            </a:r>
            <a:r>
              <a:rPr dirty="0" sz="2800" spc="-15" b="1" i="1">
                <a:latin typeface="Calibri"/>
                <a:cs typeface="Calibri"/>
              </a:rPr>
              <a:t>CO2</a:t>
            </a:r>
            <a:r>
              <a:rPr dirty="0" sz="2800" spc="-10" b="1" i="1">
                <a:latin typeface="Calibri"/>
                <a:cs typeface="Calibri"/>
              </a:rPr>
              <a:t> </a:t>
            </a:r>
            <a:r>
              <a:rPr dirty="0" sz="2800" spc="-5" b="1" i="1">
                <a:latin typeface="Calibri"/>
                <a:cs typeface="Calibri"/>
              </a:rPr>
              <a:t>in</a:t>
            </a:r>
            <a:r>
              <a:rPr dirty="0" sz="2800" b="1" i="1">
                <a:latin typeface="Calibri"/>
                <a:cs typeface="Calibri"/>
              </a:rPr>
              <a:t> </a:t>
            </a:r>
            <a:r>
              <a:rPr dirty="0" sz="2800" spc="-5" b="1" i="1">
                <a:latin typeface="Calibri"/>
                <a:cs typeface="Calibri"/>
              </a:rPr>
              <a:t>dark,</a:t>
            </a:r>
            <a:r>
              <a:rPr dirty="0" sz="2800" b="1" i="1">
                <a:latin typeface="Calibri"/>
                <a:cs typeface="Calibri"/>
              </a:rPr>
              <a:t> </a:t>
            </a:r>
            <a:r>
              <a:rPr dirty="0" sz="2800" spc="-10" b="1" i="1">
                <a:latin typeface="Calibri"/>
                <a:cs typeface="Calibri"/>
              </a:rPr>
              <a:t>they</a:t>
            </a:r>
            <a:r>
              <a:rPr dirty="0" sz="2800" spc="-5" b="1" i="1">
                <a:latin typeface="Calibri"/>
                <a:cs typeface="Calibri"/>
              </a:rPr>
              <a:t> </a:t>
            </a:r>
            <a:r>
              <a:rPr dirty="0" sz="2800" spc="-15" b="1" i="1">
                <a:latin typeface="Calibri"/>
                <a:cs typeface="Calibri"/>
              </a:rPr>
              <a:t>can </a:t>
            </a:r>
            <a:r>
              <a:rPr dirty="0" sz="2800" spc="-620" b="1" i="1">
                <a:latin typeface="Calibri"/>
                <a:cs typeface="Calibri"/>
              </a:rPr>
              <a:t> </a:t>
            </a:r>
            <a:r>
              <a:rPr dirty="0" sz="2800" spc="-5" b="1" i="1">
                <a:latin typeface="Calibri"/>
                <a:cs typeface="Calibri"/>
              </a:rPr>
              <a:t>survive</a:t>
            </a:r>
            <a:r>
              <a:rPr dirty="0" sz="2800" spc="20" b="1" i="1">
                <a:latin typeface="Calibri"/>
                <a:cs typeface="Calibri"/>
              </a:rPr>
              <a:t> </a:t>
            </a:r>
            <a:r>
              <a:rPr dirty="0" sz="2800" spc="-15" b="1" i="1">
                <a:latin typeface="Calibri"/>
                <a:cs typeface="Calibri"/>
              </a:rPr>
              <a:t>for</a:t>
            </a:r>
            <a:r>
              <a:rPr dirty="0" sz="2800" spc="5" b="1" i="1">
                <a:latin typeface="Calibri"/>
                <a:cs typeface="Calibri"/>
              </a:rPr>
              <a:t> </a:t>
            </a:r>
            <a:r>
              <a:rPr dirty="0" sz="2800" spc="-5" b="1" i="1">
                <a:latin typeface="Calibri"/>
                <a:cs typeface="Calibri"/>
              </a:rPr>
              <a:t>longer</a:t>
            </a:r>
            <a:r>
              <a:rPr dirty="0" sz="2800" spc="5" b="1" i="1">
                <a:latin typeface="Calibri"/>
                <a:cs typeface="Calibri"/>
              </a:rPr>
              <a:t> </a:t>
            </a:r>
            <a:r>
              <a:rPr dirty="0" sz="2800" spc="-5" b="1" i="1">
                <a:latin typeface="Calibri"/>
                <a:cs typeface="Calibri"/>
              </a:rPr>
              <a:t>periods</a:t>
            </a:r>
            <a:r>
              <a:rPr dirty="0" sz="2800" spc="10" b="1" i="1">
                <a:latin typeface="Calibri"/>
                <a:cs typeface="Calibri"/>
              </a:rPr>
              <a:t> </a:t>
            </a:r>
            <a:r>
              <a:rPr dirty="0" sz="2800" spc="-5" b="1" i="1">
                <a:latin typeface="Calibri"/>
                <a:cs typeface="Calibri"/>
              </a:rPr>
              <a:t>in</a:t>
            </a:r>
            <a:r>
              <a:rPr dirty="0" sz="2800" b="1" i="1">
                <a:latin typeface="Calibri"/>
                <a:cs typeface="Calibri"/>
              </a:rPr>
              <a:t> </a:t>
            </a:r>
            <a:r>
              <a:rPr dirty="0" sz="2800" spc="-10" b="1" i="1">
                <a:latin typeface="Calibri"/>
                <a:cs typeface="Calibri"/>
              </a:rPr>
              <a:t>light</a:t>
            </a:r>
            <a:r>
              <a:rPr dirty="0" sz="2800" spc="15" b="1" i="1">
                <a:latin typeface="Calibri"/>
                <a:cs typeface="Calibri"/>
              </a:rPr>
              <a:t> </a:t>
            </a:r>
            <a:r>
              <a:rPr dirty="0" sz="2800" spc="-5" b="1" i="1">
                <a:latin typeface="Calibri"/>
                <a:cs typeface="Calibri"/>
              </a:rPr>
              <a:t>withous</a:t>
            </a:r>
            <a:r>
              <a:rPr dirty="0" sz="2800" spc="5" b="1" i="1">
                <a:latin typeface="Calibri"/>
                <a:cs typeface="Calibri"/>
              </a:rPr>
              <a:t> </a:t>
            </a:r>
            <a:r>
              <a:rPr dirty="0" sz="2800" spc="-10" b="1" i="1">
                <a:latin typeface="Calibri"/>
                <a:cs typeface="Calibri"/>
              </a:rPr>
              <a:t>CO2</a:t>
            </a:r>
            <a:r>
              <a:rPr dirty="0" sz="2800" spc="5" b="1" i="1">
                <a:latin typeface="Calibri"/>
                <a:cs typeface="Calibri"/>
              </a:rPr>
              <a:t> </a:t>
            </a:r>
            <a:r>
              <a:rPr dirty="0" sz="2800" spc="-25" b="1" i="1">
                <a:latin typeface="Calibri"/>
                <a:cs typeface="Calibri"/>
              </a:rPr>
              <a:t>uptake.</a:t>
            </a:r>
            <a:endParaRPr sz="2800">
              <a:latin typeface="Calibri"/>
              <a:cs typeface="Calibri"/>
            </a:endParaRPr>
          </a:p>
          <a:p>
            <a:pPr algn="just" marL="527685" marR="5080" indent="-515620">
              <a:lnSpc>
                <a:spcPct val="100000"/>
              </a:lnSpc>
              <a:spcBef>
                <a:spcPts val="675"/>
              </a:spcBef>
              <a:buAutoNum type="arabicPeriod"/>
              <a:tabLst>
                <a:tab pos="528320" algn="l"/>
              </a:tabLst>
            </a:pPr>
            <a:r>
              <a:rPr dirty="0" sz="2800" spc="-10" b="1" i="1">
                <a:latin typeface="Calibri"/>
                <a:cs typeface="Calibri"/>
              </a:rPr>
              <a:t>The </a:t>
            </a:r>
            <a:r>
              <a:rPr dirty="0" sz="2800" spc="-20" b="1" i="1">
                <a:latin typeface="Calibri"/>
                <a:cs typeface="Calibri"/>
              </a:rPr>
              <a:t>stomata </a:t>
            </a:r>
            <a:r>
              <a:rPr dirty="0" sz="2800" spc="-5" b="1" i="1">
                <a:latin typeface="Calibri"/>
                <a:cs typeface="Calibri"/>
              </a:rPr>
              <a:t>of leaves </a:t>
            </a:r>
            <a:r>
              <a:rPr dirty="0" sz="2800" spc="-10" b="1" i="1">
                <a:latin typeface="Calibri"/>
                <a:cs typeface="Calibri"/>
              </a:rPr>
              <a:t>remain </a:t>
            </a:r>
            <a:r>
              <a:rPr dirty="0" sz="2800" spc="-5" b="1" i="1">
                <a:latin typeface="Calibri"/>
                <a:cs typeface="Calibri"/>
              </a:rPr>
              <a:t>closed during the day and </a:t>
            </a:r>
            <a:r>
              <a:rPr dirty="0" sz="2800" b="1" i="1">
                <a:latin typeface="Calibri"/>
                <a:cs typeface="Calibri"/>
              </a:rPr>
              <a:t> </a:t>
            </a:r>
            <a:r>
              <a:rPr dirty="0" sz="2800" spc="-10" b="1" i="1">
                <a:latin typeface="Calibri"/>
                <a:cs typeface="Calibri"/>
              </a:rPr>
              <a:t>open </a:t>
            </a:r>
            <a:r>
              <a:rPr dirty="0" sz="2800" spc="-5" b="1" i="1">
                <a:latin typeface="Calibri"/>
                <a:cs typeface="Calibri"/>
              </a:rPr>
              <a:t>at </a:t>
            </a:r>
            <a:r>
              <a:rPr dirty="0" sz="2800" spc="-15" b="1" i="1">
                <a:latin typeface="Calibri"/>
                <a:cs typeface="Calibri"/>
              </a:rPr>
              <a:t>night.this </a:t>
            </a:r>
            <a:r>
              <a:rPr dirty="0" sz="2800" b="1" i="1">
                <a:latin typeface="Calibri"/>
                <a:cs typeface="Calibri"/>
              </a:rPr>
              <a:t>is </a:t>
            </a:r>
            <a:r>
              <a:rPr dirty="0" sz="2800" spc="-5" b="1" i="1">
                <a:latin typeface="Calibri"/>
                <a:cs typeface="Calibri"/>
              </a:rPr>
              <a:t>an </a:t>
            </a:r>
            <a:r>
              <a:rPr dirty="0" sz="2800" spc="-10" b="1" i="1">
                <a:latin typeface="Calibri"/>
                <a:cs typeface="Calibri"/>
              </a:rPr>
              <a:t>adaptation </a:t>
            </a:r>
            <a:r>
              <a:rPr dirty="0" sz="2800" spc="-15" b="1" i="1">
                <a:latin typeface="Calibri"/>
                <a:cs typeface="Calibri"/>
              </a:rPr>
              <a:t>to </a:t>
            </a:r>
            <a:r>
              <a:rPr dirty="0" sz="2800" spc="-10" b="1" i="1">
                <a:latin typeface="Calibri"/>
                <a:cs typeface="Calibri"/>
              </a:rPr>
              <a:t>conserve water </a:t>
            </a:r>
            <a:r>
              <a:rPr dirty="0" sz="2800" spc="-5" b="1" i="1">
                <a:latin typeface="Calibri"/>
                <a:cs typeface="Calibri"/>
              </a:rPr>
              <a:t>, </a:t>
            </a:r>
            <a:r>
              <a:rPr dirty="0" sz="2800" b="1" i="1">
                <a:latin typeface="Calibri"/>
                <a:cs typeface="Calibri"/>
              </a:rPr>
              <a:t> </a:t>
            </a:r>
            <a:r>
              <a:rPr dirty="0" sz="2800" spc="-10" b="1" i="1">
                <a:latin typeface="Calibri"/>
                <a:cs typeface="Calibri"/>
              </a:rPr>
              <a:t>since</a:t>
            </a:r>
            <a:r>
              <a:rPr dirty="0" sz="2800" spc="5" b="1" i="1">
                <a:latin typeface="Calibri"/>
                <a:cs typeface="Calibri"/>
              </a:rPr>
              <a:t> </a:t>
            </a:r>
            <a:r>
              <a:rPr dirty="0" sz="2800" spc="-10" b="1" i="1">
                <a:latin typeface="Calibri"/>
                <a:cs typeface="Calibri"/>
              </a:rPr>
              <a:t>succulents</a:t>
            </a:r>
            <a:r>
              <a:rPr dirty="0" sz="2800" b="1" i="1">
                <a:latin typeface="Calibri"/>
                <a:cs typeface="Calibri"/>
              </a:rPr>
              <a:t> </a:t>
            </a:r>
            <a:r>
              <a:rPr dirty="0" sz="2800" spc="-15" b="1" i="1">
                <a:latin typeface="Calibri"/>
                <a:cs typeface="Calibri"/>
              </a:rPr>
              <a:t>exhibiting</a:t>
            </a:r>
            <a:r>
              <a:rPr dirty="0" sz="2800" spc="15" b="1" i="1">
                <a:latin typeface="Calibri"/>
                <a:cs typeface="Calibri"/>
              </a:rPr>
              <a:t> </a:t>
            </a:r>
            <a:r>
              <a:rPr dirty="0" sz="2800" spc="-5" b="1" i="1">
                <a:latin typeface="Calibri"/>
                <a:cs typeface="Calibri"/>
              </a:rPr>
              <a:t>CAM</a:t>
            </a:r>
            <a:r>
              <a:rPr dirty="0" sz="2800" spc="15" b="1" i="1">
                <a:latin typeface="Calibri"/>
                <a:cs typeface="Calibri"/>
              </a:rPr>
              <a:t> </a:t>
            </a:r>
            <a:r>
              <a:rPr dirty="0" sz="2800" spc="-5" b="1" i="1">
                <a:latin typeface="Calibri"/>
                <a:cs typeface="Calibri"/>
              </a:rPr>
              <a:t>are</a:t>
            </a:r>
            <a:r>
              <a:rPr dirty="0" sz="2800" spc="5" b="1" i="1">
                <a:latin typeface="Calibri"/>
                <a:cs typeface="Calibri"/>
              </a:rPr>
              <a:t> </a:t>
            </a:r>
            <a:r>
              <a:rPr dirty="0" sz="2800" spc="-10" b="1" i="1">
                <a:latin typeface="Calibri"/>
                <a:cs typeface="Calibri"/>
              </a:rPr>
              <a:t>found</a:t>
            </a:r>
            <a:r>
              <a:rPr dirty="0" sz="2800" spc="5" b="1" i="1">
                <a:latin typeface="Calibri"/>
                <a:cs typeface="Calibri"/>
              </a:rPr>
              <a:t> </a:t>
            </a:r>
            <a:r>
              <a:rPr dirty="0" sz="2800" spc="-5" b="1" i="1">
                <a:latin typeface="Calibri"/>
                <a:cs typeface="Calibri"/>
              </a:rPr>
              <a:t>in</a:t>
            </a:r>
            <a:r>
              <a:rPr dirty="0" sz="2800" spc="5" b="1" i="1">
                <a:latin typeface="Calibri"/>
                <a:cs typeface="Calibri"/>
              </a:rPr>
              <a:t> </a:t>
            </a:r>
            <a:r>
              <a:rPr dirty="0" sz="2800" spc="-5" b="1" i="1">
                <a:latin typeface="Calibri"/>
                <a:cs typeface="Calibri"/>
              </a:rPr>
              <a:t>dry</a:t>
            </a:r>
            <a:r>
              <a:rPr dirty="0" sz="2800" spc="20" b="1" i="1">
                <a:latin typeface="Calibri"/>
                <a:cs typeface="Calibri"/>
              </a:rPr>
              <a:t> </a:t>
            </a:r>
            <a:r>
              <a:rPr dirty="0" sz="2800" spc="-10" b="1" i="1">
                <a:latin typeface="Calibri"/>
                <a:cs typeface="Calibri"/>
              </a:rPr>
              <a:t>habitat.</a:t>
            </a:r>
            <a:endParaRPr sz="2800">
              <a:latin typeface="Calibri"/>
              <a:cs typeface="Calibri"/>
            </a:endParaRPr>
          </a:p>
          <a:p>
            <a:pPr algn="just" marL="527685" marR="5080" indent="-515620">
              <a:lnSpc>
                <a:spcPct val="100000"/>
              </a:lnSpc>
              <a:spcBef>
                <a:spcPts val="670"/>
              </a:spcBef>
              <a:buAutoNum type="arabicPeriod"/>
              <a:tabLst>
                <a:tab pos="528320" algn="l"/>
              </a:tabLst>
            </a:pPr>
            <a:r>
              <a:rPr dirty="0" sz="2800" spc="-5" b="1" i="1">
                <a:latin typeface="Calibri"/>
                <a:cs typeface="Calibri"/>
              </a:rPr>
              <a:t>During the </a:t>
            </a:r>
            <a:r>
              <a:rPr dirty="0" sz="2800" spc="-10" b="1" i="1">
                <a:latin typeface="Calibri"/>
                <a:cs typeface="Calibri"/>
              </a:rPr>
              <a:t>night CO2 </a:t>
            </a:r>
            <a:r>
              <a:rPr dirty="0" sz="2800" spc="-5" b="1" i="1">
                <a:latin typeface="Calibri"/>
                <a:cs typeface="Calibri"/>
              </a:rPr>
              <a:t>is </a:t>
            </a:r>
            <a:r>
              <a:rPr dirty="0" sz="2800" spc="-25" b="1" i="1">
                <a:latin typeface="Calibri"/>
                <a:cs typeface="Calibri"/>
              </a:rPr>
              <a:t>taken</a:t>
            </a:r>
            <a:r>
              <a:rPr dirty="0" sz="2800" spc="-20" b="1" i="1">
                <a:latin typeface="Calibri"/>
                <a:cs typeface="Calibri"/>
              </a:rPr>
              <a:t> </a:t>
            </a:r>
            <a:r>
              <a:rPr dirty="0" sz="2800" spc="-15" b="1" i="1">
                <a:latin typeface="Calibri"/>
                <a:cs typeface="Calibri"/>
              </a:rPr>
              <a:t>into </a:t>
            </a:r>
            <a:r>
              <a:rPr dirty="0" sz="2800" spc="-5" b="1" i="1">
                <a:latin typeface="Calibri"/>
                <a:cs typeface="Calibri"/>
              </a:rPr>
              <a:t>the leaves through </a:t>
            </a:r>
            <a:r>
              <a:rPr dirty="0" sz="2800" b="1" i="1">
                <a:latin typeface="Calibri"/>
                <a:cs typeface="Calibri"/>
              </a:rPr>
              <a:t> </a:t>
            </a:r>
            <a:r>
              <a:rPr dirty="0" sz="2800" spc="-10" b="1" i="1">
                <a:latin typeface="Calibri"/>
                <a:cs typeface="Calibri"/>
              </a:rPr>
              <a:t>open </a:t>
            </a:r>
            <a:r>
              <a:rPr dirty="0" sz="2800" spc="-20" b="1" i="1">
                <a:latin typeface="Calibri"/>
                <a:cs typeface="Calibri"/>
              </a:rPr>
              <a:t>stomata. </a:t>
            </a:r>
            <a:r>
              <a:rPr dirty="0" sz="2800" spc="-5" b="1" i="1">
                <a:latin typeface="Calibri"/>
                <a:cs typeface="Calibri"/>
              </a:rPr>
              <a:t>This limits </a:t>
            </a:r>
            <a:r>
              <a:rPr dirty="0" sz="2800" b="1" i="1">
                <a:latin typeface="Calibri"/>
                <a:cs typeface="Calibri"/>
              </a:rPr>
              <a:t>the </a:t>
            </a:r>
            <a:r>
              <a:rPr dirty="0" sz="2800" spc="-10" b="1" i="1">
                <a:latin typeface="Calibri"/>
                <a:cs typeface="Calibri"/>
              </a:rPr>
              <a:t>photosynthesis. </a:t>
            </a:r>
            <a:r>
              <a:rPr dirty="0" sz="2800" spc="-5" b="1" i="1">
                <a:latin typeface="Calibri"/>
                <a:cs typeface="Calibri"/>
              </a:rPr>
              <a:t>It is also </a:t>
            </a:r>
            <a:r>
              <a:rPr dirty="0" sz="2800" b="1" i="1">
                <a:latin typeface="Calibri"/>
                <a:cs typeface="Calibri"/>
              </a:rPr>
              <a:t> </a:t>
            </a:r>
            <a:r>
              <a:rPr dirty="0" sz="2800" spc="-10" b="1" i="1">
                <a:latin typeface="Calibri"/>
                <a:cs typeface="Calibri"/>
              </a:rPr>
              <a:t>limited by </a:t>
            </a:r>
            <a:r>
              <a:rPr dirty="0" sz="2800" spc="-15" b="1" i="1">
                <a:latin typeface="Calibri"/>
                <a:cs typeface="Calibri"/>
              </a:rPr>
              <a:t>stored </a:t>
            </a:r>
            <a:r>
              <a:rPr dirty="0" sz="2800" spc="-5" b="1" i="1">
                <a:latin typeface="Calibri"/>
                <a:cs typeface="Calibri"/>
              </a:rPr>
              <a:t>organic acid and </a:t>
            </a:r>
            <a:r>
              <a:rPr dirty="0" sz="2800" spc="-15" b="1" i="1">
                <a:latin typeface="Calibri"/>
                <a:cs typeface="Calibri"/>
              </a:rPr>
              <a:t>carbohydrates </a:t>
            </a:r>
            <a:r>
              <a:rPr dirty="0" sz="2800" spc="-10" b="1" i="1">
                <a:latin typeface="Calibri"/>
                <a:cs typeface="Calibri"/>
              </a:rPr>
              <a:t>causing </a:t>
            </a:r>
            <a:r>
              <a:rPr dirty="0" sz="2800" spc="-5" b="1" i="1">
                <a:latin typeface="Calibri"/>
                <a:cs typeface="Calibri"/>
              </a:rPr>
              <a:t> </a:t>
            </a:r>
            <a:r>
              <a:rPr dirty="0" sz="2800" spc="-10" b="1" i="1">
                <a:latin typeface="Calibri"/>
                <a:cs typeface="Calibri"/>
              </a:rPr>
              <a:t>slow</a:t>
            </a:r>
            <a:r>
              <a:rPr dirty="0" sz="2800" spc="-5" b="1" i="1">
                <a:latin typeface="Calibri"/>
                <a:cs typeface="Calibri"/>
              </a:rPr>
              <a:t> growth</a:t>
            </a:r>
            <a:r>
              <a:rPr dirty="0" sz="2800" b="1" i="1">
                <a:latin typeface="Calibri"/>
                <a:cs typeface="Calibri"/>
              </a:rPr>
              <a:t> </a:t>
            </a:r>
            <a:r>
              <a:rPr dirty="0" sz="2800" spc="-5" b="1" i="1">
                <a:latin typeface="Calibri"/>
                <a:cs typeface="Calibri"/>
              </a:rPr>
              <a:t>of</a:t>
            </a:r>
            <a:r>
              <a:rPr dirty="0" sz="2800" b="1" i="1">
                <a:latin typeface="Calibri"/>
                <a:cs typeface="Calibri"/>
              </a:rPr>
              <a:t> </a:t>
            </a:r>
            <a:r>
              <a:rPr dirty="0" sz="2800" spc="-5" b="1" i="1">
                <a:latin typeface="Calibri"/>
                <a:cs typeface="Calibri"/>
              </a:rPr>
              <a:t>the</a:t>
            </a:r>
            <a:r>
              <a:rPr dirty="0" sz="2800" b="1" i="1">
                <a:latin typeface="Calibri"/>
                <a:cs typeface="Calibri"/>
              </a:rPr>
              <a:t> </a:t>
            </a:r>
            <a:r>
              <a:rPr dirty="0" sz="2800" spc="-5" b="1" i="1">
                <a:latin typeface="Calibri"/>
                <a:cs typeface="Calibri"/>
              </a:rPr>
              <a:t>plants.</a:t>
            </a:r>
            <a:r>
              <a:rPr dirty="0" sz="2800" b="1" i="1">
                <a:latin typeface="Calibri"/>
                <a:cs typeface="Calibri"/>
              </a:rPr>
              <a:t> </a:t>
            </a:r>
            <a:r>
              <a:rPr dirty="0" sz="2800" spc="-10" b="1" i="1">
                <a:latin typeface="Calibri"/>
                <a:cs typeface="Calibri"/>
              </a:rPr>
              <a:t>Thus</a:t>
            </a:r>
            <a:r>
              <a:rPr dirty="0" sz="2800" spc="-5" b="1" i="1">
                <a:latin typeface="Calibri"/>
                <a:cs typeface="Calibri"/>
              </a:rPr>
              <a:t> CAM</a:t>
            </a:r>
            <a:r>
              <a:rPr dirty="0" sz="2800" spc="625" b="1" i="1">
                <a:latin typeface="Calibri"/>
                <a:cs typeface="Calibri"/>
              </a:rPr>
              <a:t> </a:t>
            </a:r>
            <a:r>
              <a:rPr dirty="0" sz="2800" spc="-5" b="1" i="1">
                <a:latin typeface="Calibri"/>
                <a:cs typeface="Calibri"/>
              </a:rPr>
              <a:t>plants</a:t>
            </a:r>
            <a:r>
              <a:rPr dirty="0" sz="2800" spc="625" b="1" i="1">
                <a:latin typeface="Calibri"/>
                <a:cs typeface="Calibri"/>
              </a:rPr>
              <a:t> </a:t>
            </a:r>
            <a:r>
              <a:rPr dirty="0" sz="2800" spc="-5" b="1" i="1">
                <a:latin typeface="Calibri"/>
                <a:cs typeface="Calibri"/>
              </a:rPr>
              <a:t>are </a:t>
            </a:r>
            <a:r>
              <a:rPr dirty="0" sz="2800" b="1" i="1">
                <a:latin typeface="Calibri"/>
                <a:cs typeface="Calibri"/>
              </a:rPr>
              <a:t> </a:t>
            </a:r>
            <a:r>
              <a:rPr dirty="0" sz="2800" spc="-10" b="1" i="1">
                <a:latin typeface="Calibri"/>
                <a:cs typeface="Calibri"/>
              </a:rPr>
              <a:t>generally</a:t>
            </a:r>
            <a:r>
              <a:rPr dirty="0" sz="2800" spc="10" b="1" i="1">
                <a:latin typeface="Calibri"/>
                <a:cs typeface="Calibri"/>
              </a:rPr>
              <a:t> </a:t>
            </a:r>
            <a:r>
              <a:rPr dirty="0" sz="2800" spc="-10" b="1" i="1">
                <a:latin typeface="Calibri"/>
                <a:cs typeface="Calibri"/>
              </a:rPr>
              <a:t>slow</a:t>
            </a:r>
            <a:r>
              <a:rPr dirty="0" sz="2800" spc="5" b="1" i="1">
                <a:latin typeface="Calibri"/>
                <a:cs typeface="Calibri"/>
              </a:rPr>
              <a:t> </a:t>
            </a:r>
            <a:r>
              <a:rPr dirty="0" sz="2800" spc="-10" b="1" i="1">
                <a:latin typeface="Calibri"/>
                <a:cs typeface="Calibri"/>
              </a:rPr>
              <a:t>growing</a:t>
            </a:r>
            <a:endParaRPr sz="2800">
              <a:latin typeface="Calibri"/>
              <a:cs typeface="Calibri"/>
            </a:endParaRPr>
          </a:p>
          <a:p>
            <a:pPr algn="just" marL="527685" marR="5080" indent="-515620">
              <a:lnSpc>
                <a:spcPct val="100000"/>
              </a:lnSpc>
              <a:spcBef>
                <a:spcPts val="680"/>
              </a:spcBef>
              <a:buAutoNum type="arabicPeriod"/>
              <a:tabLst>
                <a:tab pos="528320" algn="l"/>
              </a:tabLst>
            </a:pPr>
            <a:r>
              <a:rPr dirty="0" sz="2800" spc="-15" b="1" i="1">
                <a:latin typeface="Calibri"/>
                <a:cs typeface="Calibri"/>
              </a:rPr>
              <a:t>They</a:t>
            </a:r>
            <a:r>
              <a:rPr dirty="0" sz="2800" spc="605" b="1" i="1">
                <a:latin typeface="Calibri"/>
                <a:cs typeface="Calibri"/>
              </a:rPr>
              <a:t> </a:t>
            </a:r>
            <a:r>
              <a:rPr dirty="0" sz="2800" spc="-5" b="1" i="1">
                <a:latin typeface="Calibri"/>
                <a:cs typeface="Calibri"/>
              </a:rPr>
              <a:t>are</a:t>
            </a:r>
            <a:r>
              <a:rPr dirty="0" sz="2800" b="1" i="1">
                <a:latin typeface="Calibri"/>
                <a:cs typeface="Calibri"/>
              </a:rPr>
              <a:t> </a:t>
            </a:r>
            <a:r>
              <a:rPr dirty="0" sz="2800" spc="-5" b="1" i="1">
                <a:latin typeface="Calibri"/>
                <a:cs typeface="Calibri"/>
              </a:rPr>
              <a:t>drought</a:t>
            </a:r>
            <a:r>
              <a:rPr dirty="0" sz="2800" b="1" i="1">
                <a:latin typeface="Calibri"/>
                <a:cs typeface="Calibri"/>
              </a:rPr>
              <a:t> </a:t>
            </a:r>
            <a:r>
              <a:rPr dirty="0" sz="2800" spc="-15" b="1" i="1">
                <a:latin typeface="Calibri"/>
                <a:cs typeface="Calibri"/>
              </a:rPr>
              <a:t>resistant</a:t>
            </a:r>
            <a:r>
              <a:rPr dirty="0" sz="2800" spc="605" b="1" i="1">
                <a:latin typeface="Calibri"/>
                <a:cs typeface="Calibri"/>
              </a:rPr>
              <a:t> </a:t>
            </a:r>
            <a:r>
              <a:rPr dirty="0" sz="2800" spc="-5" b="1" i="1">
                <a:latin typeface="Calibri"/>
                <a:cs typeface="Calibri"/>
              </a:rPr>
              <a:t>and</a:t>
            </a:r>
            <a:r>
              <a:rPr dirty="0" sz="2800" b="1" i="1">
                <a:latin typeface="Calibri"/>
                <a:cs typeface="Calibri"/>
              </a:rPr>
              <a:t> </a:t>
            </a:r>
            <a:r>
              <a:rPr dirty="0" sz="2800" spc="-10" b="1" i="1">
                <a:latin typeface="Calibri"/>
                <a:cs typeface="Calibri"/>
              </a:rPr>
              <a:t>possess</a:t>
            </a:r>
            <a:r>
              <a:rPr dirty="0" sz="2800" spc="-5" b="1" i="1">
                <a:latin typeface="Calibri"/>
                <a:cs typeface="Calibri"/>
              </a:rPr>
              <a:t> </a:t>
            </a:r>
            <a:r>
              <a:rPr dirty="0" sz="2800" spc="-15" b="1" i="1">
                <a:latin typeface="Calibri"/>
                <a:cs typeface="Calibri"/>
              </a:rPr>
              <a:t>xerophytic </a:t>
            </a:r>
            <a:r>
              <a:rPr dirty="0" sz="2800" spc="-10" b="1" i="1">
                <a:latin typeface="Calibri"/>
                <a:cs typeface="Calibri"/>
              </a:rPr>
              <a:t> adaptations</a:t>
            </a:r>
            <a:r>
              <a:rPr dirty="0" sz="2800" spc="5" b="1" i="1">
                <a:latin typeface="Calibri"/>
                <a:cs typeface="Calibri"/>
              </a:rPr>
              <a:t> </a:t>
            </a:r>
            <a:r>
              <a:rPr dirty="0" sz="2800" spc="-25" b="1" i="1">
                <a:latin typeface="Calibri"/>
                <a:cs typeface="Calibri"/>
              </a:rPr>
              <a:t>like</a:t>
            </a:r>
            <a:r>
              <a:rPr dirty="0" sz="2800" spc="35" b="1" i="1">
                <a:latin typeface="Calibri"/>
                <a:cs typeface="Calibri"/>
              </a:rPr>
              <a:t> </a:t>
            </a:r>
            <a:r>
              <a:rPr dirty="0" sz="2800" spc="-5" b="1" i="1">
                <a:latin typeface="Calibri"/>
                <a:cs typeface="Calibri"/>
              </a:rPr>
              <a:t>thick</a:t>
            </a:r>
            <a:r>
              <a:rPr dirty="0" sz="2800" b="1" i="1">
                <a:latin typeface="Calibri"/>
                <a:cs typeface="Calibri"/>
              </a:rPr>
              <a:t> </a:t>
            </a:r>
            <a:r>
              <a:rPr dirty="0" sz="2800" spc="-15" b="1" i="1">
                <a:latin typeface="Calibri"/>
                <a:cs typeface="Calibri"/>
              </a:rPr>
              <a:t>fleshy</a:t>
            </a:r>
            <a:r>
              <a:rPr dirty="0" sz="2800" spc="20" b="1" i="1">
                <a:latin typeface="Calibri"/>
                <a:cs typeface="Calibri"/>
              </a:rPr>
              <a:t> </a:t>
            </a:r>
            <a:r>
              <a:rPr dirty="0" sz="2800" spc="-10" b="1" i="1">
                <a:latin typeface="Calibri"/>
                <a:cs typeface="Calibri"/>
              </a:rPr>
              <a:t>leaves</a:t>
            </a:r>
            <a:r>
              <a:rPr dirty="0" sz="2800" spc="15" b="1" i="1">
                <a:latin typeface="Calibri"/>
                <a:cs typeface="Calibri"/>
              </a:rPr>
              <a:t> </a:t>
            </a:r>
            <a:r>
              <a:rPr dirty="0" sz="2800" spc="-5" b="1" i="1">
                <a:latin typeface="Calibri"/>
                <a:cs typeface="Calibri"/>
              </a:rPr>
              <a:t>.</a:t>
            </a:r>
            <a:endParaRPr sz="2800">
              <a:latin typeface="Calibri"/>
              <a:cs typeface="Calibri"/>
            </a:endParaRPr>
          </a:p>
        </p:txBody>
      </p:sp>
    </p:spTree>
  </p:cSld>
  <p:clrMapOvr>
    <a:masterClrMapping/>
  </p:clrMapOvr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>
            <a:spLocks noGrp="1"/>
          </p:cNvSpPr>
          <p:nvPr>
            <p:ph type="title"/>
          </p:nvPr>
        </p:nvSpPr>
        <p:spPr>
          <a:prstGeom prst="rect"/>
        </p:spPr>
        <p:txBody>
          <a:bodyPr wrap="square" lIns="0" tIns="13335" rIns="0" bIns="0" rtlCol="0" vert="horz">
            <a:spAutoFit/>
          </a:bodyPr>
          <a:lstStyle/>
          <a:p>
            <a:pPr marL="13970">
              <a:lnSpc>
                <a:spcPct val="100000"/>
              </a:lnSpc>
              <a:spcBef>
                <a:spcPts val="105"/>
              </a:spcBef>
            </a:pPr>
            <a:r>
              <a:rPr dirty="0"/>
              <a:t>REFERENC</a:t>
            </a:r>
            <a:r>
              <a:rPr dirty="0" spc="-50"/>
              <a:t>E</a:t>
            </a:r>
            <a:r>
              <a:rPr dirty="0"/>
              <a:t>S</a:t>
            </a:r>
          </a:p>
        </p:txBody>
      </p:sp>
      <p:sp>
        <p:nvSpPr>
          <p:cNvPr id="3" name="object 3"/>
          <p:cNvSpPr txBox="1"/>
          <p:nvPr/>
        </p:nvSpPr>
        <p:spPr>
          <a:xfrm>
            <a:off x="535940" y="1509941"/>
            <a:ext cx="6695440" cy="1782445"/>
          </a:xfrm>
          <a:prstGeom prst="rect">
            <a:avLst/>
          </a:prstGeom>
        </p:spPr>
        <p:txBody>
          <a:bodyPr wrap="square" lIns="0" tIns="110489" rIns="0" bIns="0" rtlCol="0" vert="horz">
            <a:spAutoFit/>
          </a:bodyPr>
          <a:lstStyle/>
          <a:p>
            <a:pPr marL="355600" indent="-342900">
              <a:lnSpc>
                <a:spcPct val="100000"/>
              </a:lnSpc>
              <a:spcBef>
                <a:spcPts val="869"/>
              </a:spcBef>
              <a:buFont typeface="Arial MT"/>
              <a:buChar char="•"/>
              <a:tabLst>
                <a:tab pos="354965" algn="l"/>
                <a:tab pos="355600" algn="l"/>
              </a:tabLst>
            </a:pPr>
            <a:r>
              <a:rPr dirty="0" sz="3200" spc="-145" b="1" i="1">
                <a:latin typeface="Calibri"/>
                <a:cs typeface="Calibri"/>
              </a:rPr>
              <a:t>V.</a:t>
            </a:r>
            <a:r>
              <a:rPr dirty="0" sz="3200" spc="-30" b="1" i="1">
                <a:latin typeface="Calibri"/>
                <a:cs typeface="Calibri"/>
              </a:rPr>
              <a:t> </a:t>
            </a:r>
            <a:r>
              <a:rPr dirty="0" sz="3200" spc="-145" b="1" i="1">
                <a:latin typeface="Calibri"/>
                <a:cs typeface="Calibri"/>
              </a:rPr>
              <a:t>V.</a:t>
            </a:r>
            <a:r>
              <a:rPr dirty="0" sz="3200" spc="-15" b="1" i="1">
                <a:latin typeface="Calibri"/>
                <a:cs typeface="Calibri"/>
              </a:rPr>
              <a:t> </a:t>
            </a:r>
            <a:r>
              <a:rPr dirty="0" sz="3200" spc="-5" b="1" i="1">
                <a:latin typeface="Calibri"/>
                <a:cs typeface="Calibri"/>
              </a:rPr>
              <a:t>VEMA</a:t>
            </a:r>
            <a:r>
              <a:rPr dirty="0" sz="3200" spc="-20" b="1" i="1">
                <a:latin typeface="Calibri"/>
                <a:cs typeface="Calibri"/>
              </a:rPr>
              <a:t> </a:t>
            </a:r>
            <a:r>
              <a:rPr dirty="0" sz="3200" spc="-5" b="1" i="1">
                <a:latin typeface="Calibri"/>
                <a:cs typeface="Calibri"/>
              </a:rPr>
              <a:t>PLANT</a:t>
            </a:r>
            <a:r>
              <a:rPr dirty="0" sz="3200" spc="-15" b="1" i="1">
                <a:latin typeface="Calibri"/>
                <a:cs typeface="Calibri"/>
              </a:rPr>
              <a:t> </a:t>
            </a:r>
            <a:r>
              <a:rPr dirty="0" sz="3200" spc="-25" b="1" i="1">
                <a:latin typeface="Calibri"/>
                <a:cs typeface="Calibri"/>
              </a:rPr>
              <a:t>PHYSIOLOGY</a:t>
            </a:r>
            <a:endParaRPr sz="3200">
              <a:latin typeface="Calibri"/>
              <a:cs typeface="Calibri"/>
            </a:endParaRPr>
          </a:p>
          <a:p>
            <a:pPr marL="355600" indent="-342900">
              <a:lnSpc>
                <a:spcPct val="100000"/>
              </a:lnSpc>
              <a:spcBef>
                <a:spcPts val="770"/>
              </a:spcBef>
              <a:buFont typeface="Arial MT"/>
              <a:buChar char="•"/>
              <a:tabLst>
                <a:tab pos="354965" algn="l"/>
                <a:tab pos="355600" algn="l"/>
              </a:tabLst>
            </a:pPr>
            <a:r>
              <a:rPr dirty="0" sz="3200" b="1" i="1">
                <a:latin typeface="Calibri"/>
                <a:cs typeface="Calibri"/>
              </a:rPr>
              <a:t>PLANT</a:t>
            </a:r>
            <a:r>
              <a:rPr dirty="0" sz="3200" spc="-30" b="1" i="1">
                <a:latin typeface="Calibri"/>
                <a:cs typeface="Calibri"/>
              </a:rPr>
              <a:t> </a:t>
            </a:r>
            <a:r>
              <a:rPr dirty="0" sz="3200" spc="-25" b="1" i="1">
                <a:latin typeface="Calibri"/>
                <a:cs typeface="Calibri"/>
              </a:rPr>
              <a:t>PHYSIOLOGY</a:t>
            </a:r>
            <a:r>
              <a:rPr dirty="0" sz="3200" spc="5" b="1" i="1">
                <a:latin typeface="Calibri"/>
                <a:cs typeface="Calibri"/>
              </a:rPr>
              <a:t> </a:t>
            </a:r>
            <a:r>
              <a:rPr dirty="0" sz="3200" spc="-55" b="1" i="1">
                <a:latin typeface="Calibri"/>
                <a:cs typeface="Calibri"/>
              </a:rPr>
              <a:t>BY</a:t>
            </a:r>
            <a:r>
              <a:rPr dirty="0" sz="3200" spc="-25" b="1" i="1">
                <a:latin typeface="Calibri"/>
                <a:cs typeface="Calibri"/>
              </a:rPr>
              <a:t> </a:t>
            </a:r>
            <a:r>
              <a:rPr dirty="0" sz="3200" spc="-60" b="1" i="1">
                <a:latin typeface="Calibri"/>
                <a:cs typeface="Calibri"/>
              </a:rPr>
              <a:t>TAIZ</a:t>
            </a:r>
            <a:r>
              <a:rPr dirty="0" sz="3200" spc="-5" b="1" i="1">
                <a:latin typeface="Calibri"/>
                <a:cs typeface="Calibri"/>
              </a:rPr>
              <a:t> </a:t>
            </a:r>
            <a:r>
              <a:rPr dirty="0" sz="3200" b="1" i="1">
                <a:latin typeface="Calibri"/>
                <a:cs typeface="Calibri"/>
              </a:rPr>
              <a:t>&amp;</a:t>
            </a:r>
            <a:r>
              <a:rPr dirty="0" sz="3200" spc="-10" b="1" i="1">
                <a:latin typeface="Calibri"/>
                <a:cs typeface="Calibri"/>
              </a:rPr>
              <a:t> </a:t>
            </a:r>
            <a:r>
              <a:rPr dirty="0" sz="3200" spc="-5" b="1" i="1">
                <a:latin typeface="Calibri"/>
                <a:cs typeface="Calibri"/>
              </a:rPr>
              <a:t>ZEIGER</a:t>
            </a:r>
            <a:endParaRPr sz="3200">
              <a:latin typeface="Calibri"/>
              <a:cs typeface="Calibri"/>
            </a:endParaRPr>
          </a:p>
          <a:p>
            <a:pPr marL="447040" indent="-434975">
              <a:lnSpc>
                <a:spcPct val="100000"/>
              </a:lnSpc>
              <a:spcBef>
                <a:spcPts val="770"/>
              </a:spcBef>
              <a:buFont typeface="Arial MT"/>
              <a:buChar char="•"/>
              <a:tabLst>
                <a:tab pos="447040" algn="l"/>
                <a:tab pos="447675" algn="l"/>
              </a:tabLst>
            </a:pPr>
            <a:r>
              <a:rPr dirty="0" sz="3200" spc="-70" b="1" i="1">
                <a:latin typeface="Calibri"/>
                <a:cs typeface="Calibri"/>
                <a:hlinkClick r:id="rId2"/>
              </a:rPr>
              <a:t>WWW.</a:t>
            </a:r>
            <a:r>
              <a:rPr dirty="0" sz="3200" spc="-30" b="1" i="1">
                <a:latin typeface="Calibri"/>
                <a:cs typeface="Calibri"/>
                <a:hlinkClick r:id="rId2"/>
              </a:rPr>
              <a:t> </a:t>
            </a:r>
            <a:r>
              <a:rPr dirty="0" sz="3200" b="1" i="1">
                <a:latin typeface="Calibri"/>
                <a:cs typeface="Calibri"/>
              </a:rPr>
              <a:t>WIKIPIPEDIA.</a:t>
            </a:r>
            <a:r>
              <a:rPr dirty="0" sz="3200" spc="-55" b="1" i="1">
                <a:latin typeface="Calibri"/>
                <a:cs typeface="Calibri"/>
              </a:rPr>
              <a:t> </a:t>
            </a:r>
            <a:r>
              <a:rPr dirty="0" sz="3200" spc="-20" b="1" i="1">
                <a:latin typeface="Calibri"/>
                <a:cs typeface="Calibri"/>
              </a:rPr>
              <a:t>COM</a:t>
            </a:r>
            <a:endParaRPr sz="3200">
              <a:latin typeface="Calibri"/>
              <a:cs typeface="Calibri"/>
            </a:endParaRPr>
          </a:p>
        </p:txBody>
      </p:sp>
    </p:spTree>
  </p:cSld>
  <p:clrMapOvr>
    <a:masterClrMapping/>
  </p:clrMapOvr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>
            <a:spLocks noGrp="1"/>
          </p:cNvSpPr>
          <p:nvPr>
            <p:ph type="title"/>
          </p:nvPr>
        </p:nvSpPr>
        <p:spPr>
          <a:xfrm>
            <a:off x="4439539" y="1249106"/>
            <a:ext cx="3482975" cy="2221230"/>
          </a:xfrm>
          <a:prstGeom prst="rect"/>
        </p:spPr>
        <p:txBody>
          <a:bodyPr wrap="square" lIns="0" tIns="195580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540"/>
              </a:spcBef>
            </a:pPr>
            <a:r>
              <a:rPr dirty="0" u="none" sz="6000" spc="-5" i="1">
                <a:solidFill>
                  <a:srgbClr val="C00000"/>
                </a:solidFill>
                <a:latin typeface="Calibri"/>
                <a:cs typeface="Calibri"/>
              </a:rPr>
              <a:t>THANK</a:t>
            </a:r>
            <a:endParaRPr sz="6000">
              <a:latin typeface="Calibri"/>
              <a:cs typeface="Calibri"/>
            </a:endParaRPr>
          </a:p>
          <a:p>
            <a:pPr marL="2089785">
              <a:lnSpc>
                <a:spcPct val="100000"/>
              </a:lnSpc>
              <a:spcBef>
                <a:spcPts val="1445"/>
              </a:spcBef>
            </a:pPr>
            <a:r>
              <a:rPr dirty="0" u="none" sz="6000" spc="-180" i="1">
                <a:solidFill>
                  <a:srgbClr val="C00000"/>
                </a:solidFill>
                <a:latin typeface="Calibri"/>
                <a:cs typeface="Calibri"/>
              </a:rPr>
              <a:t>Y</a:t>
            </a:r>
            <a:r>
              <a:rPr dirty="0" u="none" sz="6000" spc="-5" i="1">
                <a:solidFill>
                  <a:srgbClr val="C00000"/>
                </a:solidFill>
                <a:latin typeface="Calibri"/>
                <a:cs typeface="Calibri"/>
              </a:rPr>
              <a:t>OU</a:t>
            </a:r>
            <a:endParaRPr sz="6000">
              <a:latin typeface="Calibri"/>
              <a:cs typeface="Calibri"/>
            </a:endParaRP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00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0</TotalTime>
  <Application>Microsoft Office PowerPoint</Application>
  <PresentationFormat>On-screen Show (4:3)</PresentationFormat>
  <ScaleCrop>false</ScaleCrop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terms:created xsi:type="dcterms:W3CDTF">2022-07-20T04:27:18Z</dcterms:created>
  <dcterms:modified xsi:type="dcterms:W3CDTF">2022-07-20T04:27:18Z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Created">
    <vt:filetime>2018-08-15T00:00:00Z</vt:filetime>
  </property>
  <property fmtid="{D5CDD505-2E9C-101B-9397-08002B2CF9AE}" pid="3" name="Creator">
    <vt:lpwstr>Microsoft® PowerPoint® 2013</vt:lpwstr>
  </property>
  <property fmtid="{D5CDD505-2E9C-101B-9397-08002B2CF9AE}" pid="4" name="LastSaved">
    <vt:filetime>2022-07-20T00:00:00Z</vt:filetime>
  </property>
</Properties>
</file>